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75" r:id="rId4"/>
    <p:sldId id="277" r:id="rId5"/>
    <p:sldId id="257" r:id="rId6"/>
    <p:sldId id="289" r:id="rId7"/>
    <p:sldId id="285" r:id="rId8"/>
    <p:sldId id="273" r:id="rId9"/>
    <p:sldId id="318" r:id="rId10"/>
    <p:sldId id="290" r:id="rId11"/>
    <p:sldId id="271" r:id="rId12"/>
    <p:sldId id="296" r:id="rId13"/>
    <p:sldId id="286" r:id="rId14"/>
    <p:sldId id="295" r:id="rId15"/>
    <p:sldId id="340" r:id="rId16"/>
    <p:sldId id="278" r:id="rId17"/>
    <p:sldId id="314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15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283" r:id="rId38"/>
    <p:sldId id="284" r:id="rId39"/>
    <p:sldId id="292" r:id="rId40"/>
    <p:sldId id="293" r:id="rId41"/>
    <p:sldId id="316" r:id="rId42"/>
    <p:sldId id="317" r:id="rId43"/>
    <p:sldId id="322" r:id="rId44"/>
    <p:sldId id="294" r:id="rId45"/>
    <p:sldId id="320" r:id="rId46"/>
    <p:sldId id="321" r:id="rId47"/>
    <p:sldId id="268" r:id="rId4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3170" autoAdjust="0"/>
  </p:normalViewPr>
  <p:slideViewPr>
    <p:cSldViewPr snapToObjects="1" showGuides="1">
      <p:cViewPr varScale="1">
        <p:scale>
          <a:sx n="100" d="100"/>
          <a:sy n="100" d="100"/>
        </p:scale>
        <p:origin x="-1092" y="-90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5609" cy="756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presProps" Target="presProps.xml"  /><Relationship Id="rId5" Type="http://schemas.openxmlformats.org/officeDocument/2006/relationships/slide" Target="slides/slide3.xml"  /><Relationship Id="rId50" Type="http://schemas.openxmlformats.org/officeDocument/2006/relationships/viewProps" Target="viewProps.xml"  /><Relationship Id="rId51" Type="http://schemas.openxmlformats.org/officeDocument/2006/relationships/theme" Target="theme/theme1.xml"  /><Relationship Id="rId52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25개 국가기관이 보유한 4억4000만여건의      국가지식정보가 48개 개별 사이트를 통해 흩어져 제공되는데      이를 한곳에 통합하는 것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25개 국가기관이 보유한 4억4000만여건의      국가지식정보가 48개 개별 사이트를 통해 흩어져 제공되는데      이를 한곳에 통합하는 것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25개 국가기관이 보유한 4억4000만여건의      국가지식정보가 48개 개별 사이트를 통해 흩어져 제공되는데      이를 한곳에 통합하는 것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25개 국가기관이 보유한 4억4000만여건의      국가지식정보가 48개 개별 사이트를 통해 흩어져 제공되는데      이를 한곳에 통합하는 것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25개 국가기관이 보유한 4억4000만여건의      국가지식정보가 48개 개별 사이트를 통해 흩어져 제공되는데      이를 한곳에 통합하는 것</a:t>
            </a: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Relationship Id="rId3" Type="http://schemas.openxmlformats.org/officeDocument/2006/relationships/image" Target="../media/image21.png"  /><Relationship Id="rId4" Type="http://schemas.openxmlformats.org/officeDocument/2006/relationships/image" Target="../media/image21.png"  /><Relationship Id="rId5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7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Relationship Id="rId3" Type="http://schemas.openxmlformats.org/officeDocument/2006/relationships/image" Target="../media/image4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Relationship Id="rId3" Type="http://schemas.openxmlformats.org/officeDocument/2006/relationships/image" Target="../media/image4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png"  /><Relationship Id="rId3" Type="http://schemas.openxmlformats.org/officeDocument/2006/relationships/image" Target="../media/image5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video" Target="file:///C:\Users\helen\Desktop\&#54924;&#51032;&#47197;%20&#47784;&#51020;\&#49884;&#50672;&#50689;&#49345;%20&#52572;&#51333;.mp4" TargetMode="External" /><Relationship Id="rId3" Type="http://schemas.microsoft.com/office/2007/relationships/media" Target="file:///C:\Users\helen\Desktop\&#54924;&#51032;&#47197;%20&#47784;&#51020;\&#49884;&#50672;&#50689;&#49345;%20&#52572;&#51333;.mp4" TargetMode="External" /><Relationship Id="rId4" Type="http://schemas.openxmlformats.org/officeDocument/2006/relationships/image" Target="../media/image53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4.jpeg"  /><Relationship Id="rId3" Type="http://schemas.openxmlformats.org/officeDocument/2006/relationships/image" Target="../media/image5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6.jpeg"  /><Relationship Id="rId3" Type="http://schemas.openxmlformats.org/officeDocument/2006/relationships/image" Target="../media/image57.jpeg"  /><Relationship Id="rId4" Type="http://schemas.openxmlformats.org/officeDocument/2006/relationships/image" Target="../media/image58.jpeg"  /><Relationship Id="rId5" Type="http://schemas.openxmlformats.org/officeDocument/2006/relationships/image" Target="../media/image59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0.jpe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1.jpeg"  /><Relationship Id="rId3" Type="http://schemas.openxmlformats.org/officeDocument/2006/relationships/image" Target="../media/image62.jpeg"  /><Relationship Id="rId4" Type="http://schemas.openxmlformats.org/officeDocument/2006/relationships/image" Target="../media/image63.jpeg"  /><Relationship Id="rId5" Type="http://schemas.openxmlformats.org/officeDocument/2006/relationships/image" Target="../media/image64.jpe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ojt90902.tistory.com/804" TargetMode="External"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5.jpeg"  /><Relationship Id="rId3" Type="http://schemas.openxmlformats.org/officeDocument/2006/relationships/image" Target="../media/image66.jpeg"  /><Relationship Id="rId4" Type="http://schemas.openxmlformats.org/officeDocument/2006/relationships/image" Target="../media/image67.jpeg"  /><Relationship Id="rId5" Type="http://schemas.openxmlformats.org/officeDocument/2006/relationships/image" Target="../media/image68.jpeg"  /><Relationship Id="rId6" Type="http://schemas.openxmlformats.org/officeDocument/2006/relationships/image" Target="../media/image69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2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png"  /><Relationship Id="rId4" Type="http://schemas.openxmlformats.org/officeDocument/2006/relationships/image" Target="../media/image2.png"  /><Relationship Id="rId5" Type="http://schemas.openxmlformats.org/officeDocument/2006/relationships/image" Target="../media/image2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Relationship Id="rId8" Type="http://schemas.openxmlformats.org/officeDocument/2006/relationships/image" Target="../media/image2.png"  /><Relationship Id="rId9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10" Type="http://schemas.openxmlformats.org/officeDocument/2006/relationships/image" Target="../media/image17.png"  /><Relationship Id="rId11" Type="http://schemas.openxmlformats.org/officeDocument/2006/relationships/image" Target="../media/image18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jpe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fa1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타원 209"/>
          <p:cNvSpPr/>
          <p:nvPr/>
        </p:nvSpPr>
        <p:spPr>
          <a:xfrm>
            <a:off x="11487879" y="4530925"/>
            <a:ext cx="6056423" cy="6056423"/>
          </a:xfrm>
          <a:prstGeom prst="ellipse">
            <a:avLst/>
          </a:prstGeom>
          <a:solidFill>
            <a:schemeClr val="lt1">
              <a:alpha val="100000"/>
            </a:scheme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09" name="타원 208"/>
          <p:cNvSpPr/>
          <p:nvPr/>
        </p:nvSpPr>
        <p:spPr>
          <a:xfrm>
            <a:off x="9760101" y="7416895"/>
            <a:ext cx="2559477" cy="2559477"/>
          </a:xfrm>
          <a:prstGeom prst="ellipse">
            <a:avLst/>
          </a:prstGeom>
          <a:solidFill>
            <a:srgbClr val="fff7cc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07" name="타원 206"/>
          <p:cNvSpPr/>
          <p:nvPr/>
        </p:nvSpPr>
        <p:spPr>
          <a:xfrm>
            <a:off x="14734376" y="2534989"/>
            <a:ext cx="3553623" cy="3553623"/>
          </a:xfrm>
          <a:prstGeom prst="ellipse">
            <a:avLst/>
          </a:prstGeom>
          <a:solidFill>
            <a:srgbClr val="dfe6f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grpSp>
        <p:nvGrpSpPr>
          <p:cNvPr id="2" name="Group 2"/>
          <p:cNvGrpSpPr/>
          <p:nvPr/>
        </p:nvGrpSpPr>
        <p:grpSpPr>
          <a:xfrm rot="0">
            <a:off x="547279" y="547279"/>
            <a:ext cx="17193440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10"/>
              </a:srgbClr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-198120" y="2010571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397913" y="1211832"/>
            <a:ext cx="14134484" cy="4036443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>
              <a:lnSpc>
                <a:spcPts val="10624"/>
              </a:lnSpc>
              <a:defRPr/>
            </a:pPr>
            <a:r>
              <a:rPr lang="ko-KR" altLang="en-US" sz="7000" b="1" spc="-169">
                <a:solidFill>
                  <a:schemeClr val="lt1"/>
                </a:solidFill>
                <a:ea typeface="Gothic A1 Black"/>
              </a:rPr>
              <a:t>디지털 집현전</a:t>
            </a:r>
            <a:endParaRPr lang="ko-KR" altLang="en-US" sz="7000" b="1" spc="-169">
              <a:solidFill>
                <a:schemeClr val="lt1"/>
              </a:solidFill>
              <a:ea typeface="Gothic A1 Black"/>
            </a:endParaRPr>
          </a:p>
          <a:p>
            <a:pPr lvl="0">
              <a:lnSpc>
                <a:spcPts val="10624"/>
              </a:lnSpc>
              <a:defRPr/>
            </a:pPr>
            <a:r>
              <a:rPr lang="ko-KR" altLang="en-US" sz="7000" b="1" spc="-169">
                <a:solidFill>
                  <a:schemeClr val="lt1"/>
                </a:solidFill>
                <a:ea typeface="Gothic A1 Black"/>
              </a:rPr>
              <a:t>메타데이터 구축을 위한 </a:t>
            </a:r>
            <a:endParaRPr lang="ko-KR" altLang="en-US" sz="7000" b="1" spc="-169">
              <a:solidFill>
                <a:schemeClr val="lt1"/>
              </a:solidFill>
              <a:ea typeface="Gothic A1 Black"/>
            </a:endParaRPr>
          </a:p>
          <a:p>
            <a:pPr lvl="0">
              <a:lnSpc>
                <a:spcPts val="10624"/>
              </a:lnSpc>
              <a:defRPr/>
            </a:pPr>
            <a:r>
              <a:rPr lang="ko-KR" altLang="en-US" sz="7000" b="1" spc="-169">
                <a:solidFill>
                  <a:schemeClr val="lt1"/>
                </a:solidFill>
                <a:ea typeface="Gothic A1 Black"/>
              </a:rPr>
              <a:t>매핑 </a:t>
            </a:r>
            <a:r>
              <a:rPr lang="en-US" altLang="ko-KR" sz="7000" b="1" spc="-169">
                <a:solidFill>
                  <a:schemeClr val="lt1"/>
                </a:solidFill>
                <a:ea typeface="Gothic A1 Black"/>
              </a:rPr>
              <a:t>API</a:t>
            </a:r>
            <a:r>
              <a:rPr lang="ko-KR" altLang="en-US" sz="7000" b="1" spc="-169">
                <a:solidFill>
                  <a:schemeClr val="lt1"/>
                </a:solidFill>
                <a:ea typeface="Gothic A1 Black"/>
              </a:rPr>
              <a:t> 제작</a:t>
            </a:r>
            <a:endParaRPr lang="ko-KR" altLang="en-US" sz="7000" b="1" spc="-169">
              <a:solidFill>
                <a:schemeClr val="lt1"/>
              </a:solidFill>
              <a:ea typeface="Gothic A1 Blac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97913" y="5290513"/>
            <a:ext cx="9193887" cy="10668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  <a:defRPr/>
            </a:pPr>
            <a:r>
              <a:rPr lang="ko-KR" altLang="en-US" sz="3000" b="1" spc="-150">
                <a:solidFill>
                  <a:srgbClr val="0b3b7b"/>
                </a:solidFill>
                <a:ea typeface="Gothic A1 Bold Bold"/>
              </a:rPr>
              <a:t>각 기관별</a:t>
            </a:r>
            <a:r>
              <a:rPr lang="en-US" altLang="ko-KR" sz="3000" b="1" spc="-150">
                <a:solidFill>
                  <a:srgbClr val="0b3b7b"/>
                </a:solidFill>
                <a:ea typeface="Gothic A1 Bold Bold"/>
              </a:rPr>
              <a:t>·</a:t>
            </a:r>
            <a:r>
              <a:rPr lang="ko-KR" altLang="en-US" sz="3000" b="1" spc="-150">
                <a:solidFill>
                  <a:srgbClr val="0b3b7b"/>
                </a:solidFill>
                <a:ea typeface="Gothic A1 Bold Bold"/>
              </a:rPr>
              <a:t>분야별로 흩어져 있는 지식 정보를 통합 연계하기 위한 매핑 </a:t>
            </a:r>
            <a:r>
              <a:rPr lang="en-US" altLang="ko-KR" sz="3000" b="1" spc="-150">
                <a:solidFill>
                  <a:srgbClr val="0b3b7b"/>
                </a:solidFill>
                <a:ea typeface="Gothic A1 Bold Bold"/>
              </a:rPr>
              <a:t>API</a:t>
            </a:r>
            <a:r>
              <a:rPr lang="ko-KR" altLang="en-US" sz="3000" b="1" spc="-150">
                <a:solidFill>
                  <a:srgbClr val="0b3b7b"/>
                </a:solidFill>
                <a:ea typeface="Gothic A1 Bold Bold"/>
              </a:rPr>
              <a:t> 프로그램 개발</a:t>
            </a:r>
            <a:endParaRPr lang="ko-KR" altLang="en-US" sz="3000" b="1" spc="-150">
              <a:solidFill>
                <a:srgbClr val="0b3b7b"/>
              </a:solidFill>
              <a:ea typeface="Gothic A1 Bold Bold"/>
            </a:endParaRPr>
          </a:p>
        </p:txBody>
      </p:sp>
      <p:grpSp>
        <p:nvGrpSpPr>
          <p:cNvPr id="91" name="그룹 90"/>
          <p:cNvGrpSpPr/>
          <p:nvPr/>
        </p:nvGrpSpPr>
        <p:grpSpPr>
          <a:xfrm rot="0">
            <a:off x="11563488" y="5445936"/>
            <a:ext cx="5867401" cy="3428999"/>
            <a:chOff x="6529387" y="-550238"/>
            <a:chExt cx="3529012" cy="2385852"/>
          </a:xfrm>
        </p:grpSpPr>
        <p:grpSp>
          <p:nvGrpSpPr>
            <p:cNvPr id="92" name="그룹 1"/>
            <p:cNvGrpSpPr/>
            <p:nvPr/>
          </p:nvGrpSpPr>
          <p:grpSpPr>
            <a:xfrm rot="0">
              <a:off x="6529387" y="-550238"/>
              <a:ext cx="3529012" cy="2282911"/>
              <a:chOff x="2072820" y="-741909"/>
              <a:chExt cx="8054857" cy="5210673"/>
            </a:xfrm>
          </p:grpSpPr>
          <p:grpSp>
            <p:nvGrpSpPr>
              <p:cNvPr id="93" name="그룹 124"/>
              <p:cNvGrpSpPr/>
              <p:nvPr/>
            </p:nvGrpSpPr>
            <p:grpSpPr>
              <a:xfrm rot="0">
                <a:off x="2072820" y="-741909"/>
                <a:ext cx="8054857" cy="5210673"/>
                <a:chOff x="2813052" y="-676773"/>
                <a:chExt cx="5717366" cy="3698554"/>
              </a:xfrm>
            </p:grpSpPr>
            <p:sp>
              <p:nvSpPr>
                <p:cNvPr id="94" name="달 125"/>
                <p:cNvSpPr/>
                <p:nvPr/>
              </p:nvSpPr>
              <p:spPr>
                <a:xfrm rot="16200000">
                  <a:off x="5246916" y="-1537606"/>
                  <a:ext cx="841828" cy="4397828"/>
                </a:xfrm>
                <a:prstGeom prst="moon">
                  <a:avLst>
                    <a:gd name="adj" fmla="val 87500"/>
                  </a:avLst>
                </a:prstGeom>
                <a:solidFill>
                  <a:srgbClr val="d9d9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95" name="사다리꼴 140"/>
                <p:cNvSpPr/>
                <p:nvPr/>
              </p:nvSpPr>
              <p:spPr>
                <a:xfrm flipV="1">
                  <a:off x="2813052" y="1476908"/>
                  <a:ext cx="5709556" cy="103251"/>
                </a:xfrm>
                <a:prstGeom prst="trapezoid">
                  <a:avLst>
                    <a:gd name="adj" fmla="val 636663"/>
                  </a:avLst>
                </a:prstGeom>
                <a:solidFill>
                  <a:srgbClr val="845d38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96" name="자유형 141"/>
                <p:cNvSpPr/>
                <p:nvPr/>
              </p:nvSpPr>
              <p:spPr>
                <a:xfrm rot="7314804" flipH="1">
                  <a:off x="3954808" y="-1282307"/>
                  <a:ext cx="3698554" cy="4909621"/>
                </a:xfrm>
                <a:custGeom>
                  <a:avLst/>
                  <a:gdLst>
                    <a:gd name="connsiteX0" fmla="*/ 587909 w 3698554"/>
                    <a:gd name="connsiteY0" fmla="*/ 4420255 h 4909621"/>
                    <a:gd name="connsiteX1" fmla="*/ 587166 w 3698554"/>
                    <a:gd name="connsiteY1" fmla="*/ 4420389 h 4909621"/>
                    <a:gd name="connsiteX2" fmla="*/ 587434 w 3698554"/>
                    <a:gd name="connsiteY2" fmla="*/ 4419959 h 4909621"/>
                    <a:gd name="connsiteX3" fmla="*/ 1373700 w 3698554"/>
                    <a:gd name="connsiteY3" fmla="*/ 4909621 h 4909621"/>
                    <a:gd name="connsiteX4" fmla="*/ 1373699 w 3698554"/>
                    <a:gd name="connsiteY4" fmla="*/ 4909620 h 4909621"/>
                    <a:gd name="connsiteX5" fmla="*/ 1610402 w 3698554"/>
                    <a:gd name="connsiteY5" fmla="*/ 4419934 h 4909621"/>
                    <a:gd name="connsiteX6" fmla="*/ 3363483 w 3698554"/>
                    <a:gd name="connsiteY6" fmla="*/ 1604960 h 4909621"/>
                    <a:gd name="connsiteX7" fmla="*/ 3698552 w 3698554"/>
                    <a:gd name="connsiteY7" fmla="*/ 1176534 h 4909621"/>
                    <a:gd name="connsiteX8" fmla="*/ 3698554 w 3698554"/>
                    <a:gd name="connsiteY8" fmla="*/ 1176533 h 4909621"/>
                    <a:gd name="connsiteX9" fmla="*/ 3698553 w 3698554"/>
                    <a:gd name="connsiteY9" fmla="*/ 1176533 h 4909621"/>
                    <a:gd name="connsiteX10" fmla="*/ 3137343 w 3698554"/>
                    <a:gd name="connsiteY10" fmla="*/ 827028 h 4909621"/>
                    <a:gd name="connsiteX11" fmla="*/ 3115721 w 3698554"/>
                    <a:gd name="connsiteY11" fmla="*/ 760828 h 4909621"/>
                    <a:gd name="connsiteX12" fmla="*/ 3166540 w 3698554"/>
                    <a:gd name="connsiteY12" fmla="*/ 281265 h 4909621"/>
                    <a:gd name="connsiteX13" fmla="*/ 3163497 w 3698554"/>
                    <a:gd name="connsiteY13" fmla="*/ 281598 h 4909621"/>
                    <a:gd name="connsiteX14" fmla="*/ 3018282 w 3698554"/>
                    <a:gd name="connsiteY14" fmla="*/ 0 h 4909621"/>
                    <a:gd name="connsiteX15" fmla="*/ 2680440 w 3698554"/>
                    <a:gd name="connsiteY15" fmla="*/ 542483 h 4909621"/>
                    <a:gd name="connsiteX16" fmla="*/ 2567986 w 3698554"/>
                    <a:gd name="connsiteY16" fmla="*/ 723054 h 4909621"/>
                    <a:gd name="connsiteX17" fmla="*/ 450296 w 3698554"/>
                    <a:gd name="connsiteY17" fmla="*/ 4123492 h 4909621"/>
                    <a:gd name="connsiteX18" fmla="*/ 355586 w 3698554"/>
                    <a:gd name="connsiteY18" fmla="*/ 4275571 h 4909621"/>
                    <a:gd name="connsiteX19" fmla="*/ 0 w 3698554"/>
                    <a:gd name="connsiteY19" fmla="*/ 4846546 h 4909621"/>
                    <a:gd name="connsiteX20" fmla="*/ 316776 w 3698554"/>
                    <a:gd name="connsiteY20" fmla="*/ 4852663 h 4909621"/>
                    <a:gd name="connsiteX21" fmla="*/ 317819 w 3698554"/>
                    <a:gd name="connsiteY21" fmla="*/ 4855540 h 4909621"/>
                    <a:gd name="connsiteX22" fmla="*/ 725794 w 3698554"/>
                    <a:gd name="connsiteY22" fmla="*/ 4598403 h 4909621"/>
                    <a:gd name="connsiteX23" fmla="*/ 846445 w 3698554"/>
                    <a:gd name="connsiteY23" fmla="*/ 4581263 h 4909621"/>
                    <a:gd name="connsiteX24" fmla="*/ 1373699 w 3698554"/>
                    <a:gd name="connsiteY24" fmla="*/ 4909621 h 4909621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698554" h="4909621">
                      <a:moveTo>
                        <a:pt x="587909" y="4420255"/>
                      </a:moveTo>
                      <a:lnTo>
                        <a:pt x="587166" y="4420389"/>
                      </a:lnTo>
                      <a:lnTo>
                        <a:pt x="587434" y="4419959"/>
                      </a:lnTo>
                      <a:close/>
                      <a:moveTo>
                        <a:pt x="1373700" y="4909621"/>
                      </a:moveTo>
                      <a:lnTo>
                        <a:pt x="1373699" y="4909620"/>
                      </a:lnTo>
                      <a:lnTo>
                        <a:pt x="1610402" y="4419934"/>
                      </a:lnTo>
                      <a:cubicBezTo>
                        <a:pt x="2102357" y="3442094"/>
                        <a:pt x="2702900" y="2477784"/>
                        <a:pt x="3363483" y="1604960"/>
                      </a:cubicBezTo>
                      <a:lnTo>
                        <a:pt x="3698552" y="1176534"/>
                      </a:lnTo>
                      <a:lnTo>
                        <a:pt x="3698554" y="1176533"/>
                      </a:lnTo>
                      <a:lnTo>
                        <a:pt x="3698553" y="1176533"/>
                      </a:lnTo>
                      <a:lnTo>
                        <a:pt x="3137343" y="827028"/>
                      </a:lnTo>
                      <a:lnTo>
                        <a:pt x="3115721" y="760828"/>
                      </a:lnTo>
                      <a:cubicBezTo>
                        <a:pt x="3081841" y="600973"/>
                        <a:pt x="3098781" y="431537"/>
                        <a:pt x="3166540" y="281265"/>
                      </a:cubicBezTo>
                      <a:lnTo>
                        <a:pt x="3163497" y="281598"/>
                      </a:lnTo>
                      <a:lnTo>
                        <a:pt x="3018282" y="0"/>
                      </a:lnTo>
                      <a:lnTo>
                        <a:pt x="2680440" y="542483"/>
                      </a:lnTo>
                      <a:lnTo>
                        <a:pt x="2567986" y="723054"/>
                      </a:lnTo>
                      <a:lnTo>
                        <a:pt x="450296" y="4123492"/>
                      </a:lnTo>
                      <a:lnTo>
                        <a:pt x="355586" y="4275571"/>
                      </a:lnTo>
                      <a:lnTo>
                        <a:pt x="0" y="4846546"/>
                      </a:lnTo>
                      <a:lnTo>
                        <a:pt x="316776" y="4852663"/>
                      </a:lnTo>
                      <a:lnTo>
                        <a:pt x="317819" y="4855540"/>
                      </a:lnTo>
                      <a:cubicBezTo>
                        <a:pt x="422795" y="4728446"/>
                        <a:pt x="567387" y="4638507"/>
                        <a:pt x="725794" y="4598403"/>
                      </a:cubicBezTo>
                      <a:lnTo>
                        <a:pt x="846445" y="4581263"/>
                      </a:lnTo>
                      <a:lnTo>
                        <a:pt x="1373699" y="4909621"/>
                      </a:lnTo>
                      <a:close/>
                    </a:path>
                  </a:pathLst>
                </a:custGeom>
                <a:blipFill dpi="0" rotWithShape="0">
                  <a:blip r:embed="rId2"/>
                  <a:srcRect/>
                  <a:tile tx="0" ty="0" sx="100000" sy="100000" flip="none" algn="tl"/>
                </a:blip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97" name="직사각형 6"/>
                <p:cNvSpPr/>
                <p:nvPr/>
              </p:nvSpPr>
              <p:spPr>
                <a:xfrm>
                  <a:off x="3476726" y="1593782"/>
                  <a:ext cx="4397828" cy="1199406"/>
                </a:xfrm>
                <a:prstGeom prst="rect">
                  <a:avLst/>
                </a:prstGeom>
                <a:solidFill>
                  <a:srgbClr val="4d2f1e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98" name="직사각형 6"/>
                <p:cNvSpPr/>
                <p:nvPr/>
              </p:nvSpPr>
              <p:spPr>
                <a:xfrm>
                  <a:off x="3476726" y="1750040"/>
                  <a:ext cx="4397828" cy="1043148"/>
                </a:xfrm>
                <a:prstGeom prst="rect">
                  <a:avLst/>
                </a:prstGeom>
                <a:solidFill>
                  <a:srgbClr val="d2c0b4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99" name="사다리꼴 144"/>
                <p:cNvSpPr/>
                <p:nvPr/>
              </p:nvSpPr>
              <p:spPr>
                <a:xfrm flipV="1">
                  <a:off x="2820862" y="1483718"/>
                  <a:ext cx="5709556" cy="45719"/>
                </a:xfrm>
                <a:prstGeom prst="trapezoid">
                  <a:avLst>
                    <a:gd name="adj" fmla="val 636663"/>
                  </a:avLst>
                </a:prstGeom>
                <a:solidFill>
                  <a:srgbClr val="4d2f1e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00" name="자유형 161"/>
                <p:cNvSpPr/>
                <p:nvPr/>
              </p:nvSpPr>
              <p:spPr>
                <a:xfrm>
                  <a:off x="2832100" y="1441450"/>
                  <a:ext cx="5670550" cy="31750"/>
                </a:xfrm>
                <a:custGeom>
                  <a:avLst/>
                  <a:gdLst>
                    <a:gd name="connsiteX0" fmla="*/ 0 w 5670550"/>
                    <a:gd name="connsiteY0" fmla="*/ 0 h 31750"/>
                    <a:gd name="connsiteX1" fmla="*/ 2730500 w 5670550"/>
                    <a:gd name="connsiteY1" fmla="*/ 31750 h 31750"/>
                    <a:gd name="connsiteX2" fmla="*/ 5670550 w 5670550"/>
                    <a:gd name="connsiteY2" fmla="*/ 0 h 31750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670550" h="31750">
                      <a:moveTo>
                        <a:pt x="0" y="0"/>
                      </a:moveTo>
                      <a:lnTo>
                        <a:pt x="2730500" y="31750"/>
                      </a:lnTo>
                      <a:cubicBezTo>
                        <a:pt x="3675592" y="31750"/>
                        <a:pt x="4673071" y="15875"/>
                        <a:pt x="5670550" y="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ffffff">
                      <a:alpha val="100000"/>
                    </a:srgbClr>
                  </a:solidFill>
                  <a:prstDash val="sysDot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01" name="직사각형 162"/>
                <p:cNvSpPr/>
                <p:nvPr/>
              </p:nvSpPr>
              <p:spPr>
                <a:xfrm>
                  <a:off x="3645789" y="1750040"/>
                  <a:ext cx="4218810" cy="1056767"/>
                </a:xfrm>
                <a:prstGeom prst="rect">
                  <a:avLst/>
                </a:prstGeom>
                <a:solidFill>
                  <a:srgbClr val="22aea2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grpSp>
              <p:nvGrpSpPr>
                <p:cNvPr id="102" name="그룹 163"/>
                <p:cNvGrpSpPr/>
                <p:nvPr/>
              </p:nvGrpSpPr>
              <p:grpSpPr>
                <a:xfrm rot="0">
                  <a:off x="3733310" y="1828028"/>
                  <a:ext cx="719895" cy="878405"/>
                  <a:chOff x="4324229" y="3734347"/>
                  <a:chExt cx="1252898" cy="938862"/>
                </a:xfrm>
              </p:grpSpPr>
              <p:sp>
                <p:nvSpPr>
                  <p:cNvPr id="103" name="직사각형 207"/>
                  <p:cNvSpPr/>
                  <p:nvPr/>
                </p:nvSpPr>
                <p:spPr>
                  <a:xfrm>
                    <a:off x="4324229" y="3734347"/>
                    <a:ext cx="384669" cy="938862"/>
                  </a:xfrm>
                  <a:prstGeom prst="rect">
                    <a:avLst/>
                  </a:prstGeom>
                  <a:pattFill prst="solidDmnd">
                    <a:fgClr>
                      <a:srgbClr val="54bdb4">
                        <a:alpha val="100000"/>
                      </a:srgbClr>
                    </a:fgClr>
                    <a:bgClr>
                      <a:srgbClr val="22aea2">
                        <a:alpha val="100000"/>
                      </a:srgbClr>
                    </a:bgClr>
                  </a:pattFill>
                  <a:ln w="19050" cap="flat" cmpd="sng" algn="ctr">
                    <a:solidFill>
                      <a:srgbClr val="187a71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104" name="직사각형 208"/>
                  <p:cNvSpPr/>
                  <p:nvPr/>
                </p:nvSpPr>
                <p:spPr>
                  <a:xfrm>
                    <a:off x="4763665" y="3734347"/>
                    <a:ext cx="384669" cy="938862"/>
                  </a:xfrm>
                  <a:prstGeom prst="rect">
                    <a:avLst/>
                  </a:prstGeom>
                  <a:pattFill prst="solidDmnd">
                    <a:fgClr>
                      <a:srgbClr val="54bdb4">
                        <a:alpha val="100000"/>
                      </a:srgbClr>
                    </a:fgClr>
                    <a:bgClr>
                      <a:srgbClr val="22aea2">
                        <a:alpha val="100000"/>
                      </a:srgbClr>
                    </a:bgClr>
                  </a:pattFill>
                  <a:ln w="19050" cap="flat" cmpd="sng" algn="ctr">
                    <a:solidFill>
                      <a:srgbClr val="187a71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105" name="직사각형 209"/>
                  <p:cNvSpPr/>
                  <p:nvPr/>
                </p:nvSpPr>
                <p:spPr>
                  <a:xfrm>
                    <a:off x="5192458" y="3734347"/>
                    <a:ext cx="384669" cy="938862"/>
                  </a:xfrm>
                  <a:prstGeom prst="rect">
                    <a:avLst/>
                  </a:prstGeom>
                  <a:pattFill prst="solidDmnd">
                    <a:fgClr>
                      <a:srgbClr val="54bdb4">
                        <a:alpha val="100000"/>
                      </a:srgbClr>
                    </a:fgClr>
                    <a:bgClr>
                      <a:srgbClr val="22aea2">
                        <a:alpha val="100000"/>
                      </a:srgbClr>
                    </a:bgClr>
                  </a:pattFill>
                  <a:ln w="19050" cap="flat" cmpd="sng" algn="ctr">
                    <a:solidFill>
                      <a:srgbClr val="187a71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</p:grpSp>
            <p:grpSp>
              <p:nvGrpSpPr>
                <p:cNvPr id="106" name="그룹 164"/>
                <p:cNvGrpSpPr/>
                <p:nvPr/>
              </p:nvGrpSpPr>
              <p:grpSpPr>
                <a:xfrm rot="0">
                  <a:off x="4752927" y="1828028"/>
                  <a:ext cx="719895" cy="878405"/>
                  <a:chOff x="4324229" y="3734347"/>
                  <a:chExt cx="1252898" cy="938862"/>
                </a:xfrm>
              </p:grpSpPr>
              <p:sp>
                <p:nvSpPr>
                  <p:cNvPr id="107" name="직사각형 204"/>
                  <p:cNvSpPr/>
                  <p:nvPr/>
                </p:nvSpPr>
                <p:spPr>
                  <a:xfrm>
                    <a:off x="4324229" y="3734347"/>
                    <a:ext cx="384669" cy="938862"/>
                  </a:xfrm>
                  <a:prstGeom prst="rect">
                    <a:avLst/>
                  </a:prstGeom>
                  <a:pattFill prst="solidDmnd">
                    <a:fgClr>
                      <a:srgbClr val="54bdb4">
                        <a:alpha val="100000"/>
                      </a:srgbClr>
                    </a:fgClr>
                    <a:bgClr>
                      <a:srgbClr val="22aea2">
                        <a:alpha val="100000"/>
                      </a:srgbClr>
                    </a:bgClr>
                  </a:pattFill>
                  <a:ln w="19050" cap="flat" cmpd="sng" algn="ctr">
                    <a:solidFill>
                      <a:srgbClr val="187a71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108" name="직사각형 205"/>
                  <p:cNvSpPr/>
                  <p:nvPr/>
                </p:nvSpPr>
                <p:spPr>
                  <a:xfrm>
                    <a:off x="4763665" y="3734347"/>
                    <a:ext cx="384669" cy="938862"/>
                  </a:xfrm>
                  <a:prstGeom prst="rect">
                    <a:avLst/>
                  </a:prstGeom>
                  <a:pattFill prst="solidDmnd">
                    <a:fgClr>
                      <a:srgbClr val="54bdb4">
                        <a:alpha val="100000"/>
                      </a:srgbClr>
                    </a:fgClr>
                    <a:bgClr>
                      <a:srgbClr val="22aea2">
                        <a:alpha val="100000"/>
                      </a:srgbClr>
                    </a:bgClr>
                  </a:pattFill>
                  <a:ln w="19050" cap="flat" cmpd="sng" algn="ctr">
                    <a:solidFill>
                      <a:srgbClr val="187a71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109" name="직사각형 206"/>
                  <p:cNvSpPr/>
                  <p:nvPr/>
                </p:nvSpPr>
                <p:spPr>
                  <a:xfrm>
                    <a:off x="5192458" y="3734347"/>
                    <a:ext cx="384669" cy="938862"/>
                  </a:xfrm>
                  <a:prstGeom prst="rect">
                    <a:avLst/>
                  </a:prstGeom>
                  <a:pattFill prst="solidDmnd">
                    <a:fgClr>
                      <a:srgbClr val="54bdb4">
                        <a:alpha val="100000"/>
                      </a:srgbClr>
                    </a:fgClr>
                    <a:bgClr>
                      <a:srgbClr val="22aea2">
                        <a:alpha val="100000"/>
                      </a:srgbClr>
                    </a:bgClr>
                  </a:pattFill>
                  <a:ln w="19050" cap="flat" cmpd="sng" algn="ctr">
                    <a:solidFill>
                      <a:srgbClr val="187a71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</p:grpSp>
            <p:grpSp>
              <p:nvGrpSpPr>
                <p:cNvPr id="110" name="그룹 165"/>
                <p:cNvGrpSpPr/>
                <p:nvPr/>
              </p:nvGrpSpPr>
              <p:grpSpPr>
                <a:xfrm rot="0">
                  <a:off x="5867619" y="1828028"/>
                  <a:ext cx="719895" cy="878405"/>
                  <a:chOff x="4324229" y="3734347"/>
                  <a:chExt cx="1252898" cy="938862"/>
                </a:xfrm>
              </p:grpSpPr>
              <p:sp>
                <p:nvSpPr>
                  <p:cNvPr id="111" name="직사각형 201"/>
                  <p:cNvSpPr/>
                  <p:nvPr/>
                </p:nvSpPr>
                <p:spPr>
                  <a:xfrm>
                    <a:off x="4324229" y="3734347"/>
                    <a:ext cx="384669" cy="938862"/>
                  </a:xfrm>
                  <a:prstGeom prst="rect">
                    <a:avLst/>
                  </a:prstGeom>
                  <a:pattFill prst="solidDmnd">
                    <a:fgClr>
                      <a:srgbClr val="54bdb4">
                        <a:alpha val="100000"/>
                      </a:srgbClr>
                    </a:fgClr>
                    <a:bgClr>
                      <a:srgbClr val="22aea2">
                        <a:alpha val="100000"/>
                      </a:srgbClr>
                    </a:bgClr>
                  </a:pattFill>
                  <a:ln w="19050" cap="flat" cmpd="sng" algn="ctr">
                    <a:solidFill>
                      <a:srgbClr val="187a71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112" name="직사각형 202"/>
                  <p:cNvSpPr/>
                  <p:nvPr/>
                </p:nvSpPr>
                <p:spPr>
                  <a:xfrm>
                    <a:off x="4763665" y="3734347"/>
                    <a:ext cx="384669" cy="938862"/>
                  </a:xfrm>
                  <a:prstGeom prst="rect">
                    <a:avLst/>
                  </a:prstGeom>
                  <a:pattFill prst="solidDmnd">
                    <a:fgClr>
                      <a:srgbClr val="54bdb4">
                        <a:alpha val="100000"/>
                      </a:srgbClr>
                    </a:fgClr>
                    <a:bgClr>
                      <a:srgbClr val="22aea2">
                        <a:alpha val="100000"/>
                      </a:srgbClr>
                    </a:bgClr>
                  </a:pattFill>
                  <a:ln w="19050" cap="flat" cmpd="sng" algn="ctr">
                    <a:solidFill>
                      <a:srgbClr val="187a71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113" name="직사각형 203"/>
                  <p:cNvSpPr/>
                  <p:nvPr/>
                </p:nvSpPr>
                <p:spPr>
                  <a:xfrm>
                    <a:off x="5192458" y="3734347"/>
                    <a:ext cx="384669" cy="938862"/>
                  </a:xfrm>
                  <a:prstGeom prst="rect">
                    <a:avLst/>
                  </a:prstGeom>
                  <a:pattFill prst="solidDmnd">
                    <a:fgClr>
                      <a:srgbClr val="54bdb4">
                        <a:alpha val="100000"/>
                      </a:srgbClr>
                    </a:fgClr>
                    <a:bgClr>
                      <a:srgbClr val="22aea2">
                        <a:alpha val="100000"/>
                      </a:srgbClr>
                    </a:bgClr>
                  </a:pattFill>
                  <a:ln w="19050" cap="flat" cmpd="sng" algn="ctr">
                    <a:solidFill>
                      <a:srgbClr val="187a71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</p:grpSp>
            <p:grpSp>
              <p:nvGrpSpPr>
                <p:cNvPr id="114" name="그룹 166"/>
                <p:cNvGrpSpPr/>
                <p:nvPr/>
              </p:nvGrpSpPr>
              <p:grpSpPr>
                <a:xfrm rot="0">
                  <a:off x="6908176" y="1828028"/>
                  <a:ext cx="719895" cy="878405"/>
                  <a:chOff x="4324229" y="3734347"/>
                  <a:chExt cx="1252898" cy="938862"/>
                </a:xfrm>
              </p:grpSpPr>
              <p:sp>
                <p:nvSpPr>
                  <p:cNvPr id="115" name="직사각형 198"/>
                  <p:cNvSpPr/>
                  <p:nvPr/>
                </p:nvSpPr>
                <p:spPr>
                  <a:xfrm>
                    <a:off x="4324229" y="3734347"/>
                    <a:ext cx="384669" cy="938862"/>
                  </a:xfrm>
                  <a:prstGeom prst="rect">
                    <a:avLst/>
                  </a:prstGeom>
                  <a:pattFill prst="solidDmnd">
                    <a:fgClr>
                      <a:srgbClr val="54bdb4">
                        <a:alpha val="100000"/>
                      </a:srgbClr>
                    </a:fgClr>
                    <a:bgClr>
                      <a:srgbClr val="22aea2">
                        <a:alpha val="100000"/>
                      </a:srgbClr>
                    </a:bgClr>
                  </a:pattFill>
                  <a:ln w="19050" cap="flat" cmpd="sng" algn="ctr">
                    <a:solidFill>
                      <a:srgbClr val="187a71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116" name="직사각형 199"/>
                  <p:cNvSpPr/>
                  <p:nvPr/>
                </p:nvSpPr>
                <p:spPr>
                  <a:xfrm>
                    <a:off x="4763665" y="3734347"/>
                    <a:ext cx="384669" cy="938862"/>
                  </a:xfrm>
                  <a:prstGeom prst="rect">
                    <a:avLst/>
                  </a:prstGeom>
                  <a:pattFill prst="solidDmnd">
                    <a:fgClr>
                      <a:srgbClr val="54bdb4">
                        <a:alpha val="100000"/>
                      </a:srgbClr>
                    </a:fgClr>
                    <a:bgClr>
                      <a:srgbClr val="22aea2">
                        <a:alpha val="100000"/>
                      </a:srgbClr>
                    </a:bgClr>
                  </a:pattFill>
                  <a:ln w="19050" cap="flat" cmpd="sng" algn="ctr">
                    <a:solidFill>
                      <a:srgbClr val="187a71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117" name="직사각형 200"/>
                  <p:cNvSpPr/>
                  <p:nvPr/>
                </p:nvSpPr>
                <p:spPr>
                  <a:xfrm>
                    <a:off x="5192458" y="3734347"/>
                    <a:ext cx="384669" cy="938862"/>
                  </a:xfrm>
                  <a:prstGeom prst="rect">
                    <a:avLst/>
                  </a:prstGeom>
                  <a:pattFill prst="solidDmnd">
                    <a:fgClr>
                      <a:srgbClr val="54bdb4">
                        <a:alpha val="100000"/>
                      </a:srgbClr>
                    </a:fgClr>
                    <a:bgClr>
                      <a:srgbClr val="22aea2">
                        <a:alpha val="100000"/>
                      </a:srgbClr>
                    </a:bgClr>
                  </a:pattFill>
                  <a:ln w="19050" cap="flat" cmpd="sng" algn="ctr">
                    <a:solidFill>
                      <a:srgbClr val="187a71">
                        <a:alpha val="100000"/>
                      </a:srgbClr>
                    </a:solidFill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</p:grpSp>
            <p:grpSp>
              <p:nvGrpSpPr>
                <p:cNvPr id="118" name="그룹 167"/>
                <p:cNvGrpSpPr/>
                <p:nvPr/>
              </p:nvGrpSpPr>
              <p:grpSpPr>
                <a:xfrm rot="0">
                  <a:off x="3473257" y="1750039"/>
                  <a:ext cx="4401297" cy="1056770"/>
                  <a:chOff x="2636481" y="2907957"/>
                  <a:chExt cx="6161290" cy="1833374"/>
                </a:xfrm>
              </p:grpSpPr>
              <p:sp>
                <p:nvSpPr>
                  <p:cNvPr id="119" name="직사각형 168"/>
                  <p:cNvSpPr/>
                  <p:nvPr/>
                </p:nvSpPr>
                <p:spPr>
                  <a:xfrm>
                    <a:off x="2636481" y="2907961"/>
                    <a:ext cx="165105" cy="1833370"/>
                  </a:xfrm>
                  <a:prstGeom prst="rect">
                    <a:avLst/>
                  </a:prstGeom>
                  <a:solidFill>
                    <a:srgbClr val="f57165">
                      <a:alpha val="100000"/>
                    </a:srgbClr>
                  </a:solidFill>
                  <a:ln w="25400" cap="flat" cmpd="sng" algn="ctr">
                    <a:noFill/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120" name="직사각형 169"/>
                  <p:cNvSpPr/>
                  <p:nvPr/>
                </p:nvSpPr>
                <p:spPr>
                  <a:xfrm>
                    <a:off x="4135527" y="2907960"/>
                    <a:ext cx="165105" cy="1833370"/>
                  </a:xfrm>
                  <a:prstGeom prst="rect">
                    <a:avLst/>
                  </a:prstGeom>
                  <a:solidFill>
                    <a:srgbClr val="f57165">
                      <a:alpha val="100000"/>
                    </a:srgbClr>
                  </a:solidFill>
                  <a:ln w="25400" cap="flat" cmpd="sng" algn="ctr">
                    <a:noFill/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121" name="직사각형 188"/>
                  <p:cNvSpPr/>
                  <p:nvPr/>
                </p:nvSpPr>
                <p:spPr>
                  <a:xfrm>
                    <a:off x="5634573" y="2907959"/>
                    <a:ext cx="165105" cy="1833370"/>
                  </a:xfrm>
                  <a:prstGeom prst="rect">
                    <a:avLst/>
                  </a:prstGeom>
                  <a:solidFill>
                    <a:srgbClr val="f57165">
                      <a:alpha val="100000"/>
                    </a:srgbClr>
                  </a:solidFill>
                  <a:ln w="25400" cap="flat" cmpd="sng" algn="ctr">
                    <a:noFill/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122" name="직사각형 190"/>
                  <p:cNvSpPr/>
                  <p:nvPr/>
                </p:nvSpPr>
                <p:spPr>
                  <a:xfrm>
                    <a:off x="8632666" y="2907958"/>
                    <a:ext cx="165105" cy="1833370"/>
                  </a:xfrm>
                  <a:prstGeom prst="rect">
                    <a:avLst/>
                  </a:prstGeom>
                  <a:solidFill>
                    <a:srgbClr val="f57165">
                      <a:alpha val="100000"/>
                    </a:srgbClr>
                  </a:solidFill>
                  <a:ln w="25400" cap="flat" cmpd="sng" algn="ctr">
                    <a:noFill/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123" name="직사각형 191"/>
                  <p:cNvSpPr/>
                  <p:nvPr/>
                </p:nvSpPr>
                <p:spPr>
                  <a:xfrm>
                    <a:off x="7133619" y="2907957"/>
                    <a:ext cx="165105" cy="1833370"/>
                  </a:xfrm>
                  <a:prstGeom prst="rect">
                    <a:avLst/>
                  </a:prstGeom>
                  <a:solidFill>
                    <a:srgbClr val="f57165">
                      <a:alpha val="100000"/>
                    </a:srgbClr>
                  </a:solidFill>
                  <a:ln w="25400" cap="flat" cmpd="sng" algn="ctr">
                    <a:noFill/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124" name="직사각형 193"/>
                  <p:cNvSpPr/>
                  <p:nvPr/>
                </p:nvSpPr>
                <p:spPr>
                  <a:xfrm>
                    <a:off x="2712065" y="3557612"/>
                    <a:ext cx="6071770" cy="50562"/>
                  </a:xfrm>
                  <a:prstGeom prst="rect">
                    <a:avLst/>
                  </a:prstGeom>
                  <a:solidFill>
                    <a:srgbClr val="f57165">
                      <a:alpha val="100000"/>
                    </a:srgbClr>
                  </a:solidFill>
                  <a:ln w="25400" cap="flat" cmpd="sng" algn="ctr">
                    <a:noFill/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</p:grpSp>
          </p:grpSp>
          <p:sp>
            <p:nvSpPr>
              <p:cNvPr id="125" name="직사각형 210"/>
              <p:cNvSpPr/>
              <p:nvPr/>
            </p:nvSpPr>
            <p:spPr>
              <a:xfrm>
                <a:off x="2988459" y="4108863"/>
                <a:ext cx="6201186" cy="176751"/>
              </a:xfrm>
              <a:prstGeom prst="rect">
                <a:avLst/>
              </a:prstGeom>
              <a:gradFill flip="none" rotWithShape="1">
                <a:gsLst>
                  <a:gs pos="0">
                    <a:srgbClr val="8c8c8c">
                      <a:alpha val="100000"/>
                    </a:srgbClr>
                  </a:gs>
                  <a:gs pos="50000">
                    <a:srgbClr val="cacaca">
                      <a:alpha val="100000"/>
                    </a:srgbClr>
                  </a:gs>
                  <a:gs pos="100000">
                    <a:srgbClr val="f2f2f2">
                      <a:alpha val="100000"/>
                    </a:srgbClr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dir="162000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126" name="직사각형 42"/>
            <p:cNvSpPr/>
            <p:nvPr/>
          </p:nvSpPr>
          <p:spPr>
            <a:xfrm>
              <a:off x="6927099" y="1525764"/>
              <a:ext cx="2736790" cy="17115"/>
            </a:xfrm>
            <a:prstGeom prst="rect">
              <a:avLst/>
            </a:prstGeom>
            <a:solidFill>
              <a:srgbClr val="d2c0b4">
                <a:alpha val="100000"/>
              </a:srgbClr>
            </a:solidFill>
            <a:ln w="2540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grpSp>
          <p:nvGrpSpPr>
            <p:cNvPr id="127" name=""/>
            <p:cNvGrpSpPr/>
            <p:nvPr/>
          </p:nvGrpSpPr>
          <p:grpSpPr>
            <a:xfrm rot="0">
              <a:off x="6709178" y="1261786"/>
              <a:ext cx="3185937" cy="571451"/>
              <a:chOff x="6709178" y="1261785"/>
              <a:chExt cx="3185937" cy="571451"/>
            </a:xfrm>
          </p:grpSpPr>
          <p:grpSp>
            <p:nvGrpSpPr>
              <p:cNvPr id="128" name="그룹 195"/>
              <p:cNvGrpSpPr/>
              <p:nvPr/>
            </p:nvGrpSpPr>
            <p:grpSpPr>
              <a:xfrm rot="0">
                <a:off x="6927099" y="1261785"/>
                <a:ext cx="2736790" cy="281095"/>
                <a:chOff x="3228653" y="2215611"/>
                <a:chExt cx="3434431" cy="352750"/>
              </a:xfrm>
            </p:grpSpPr>
            <p:sp>
              <p:nvSpPr>
                <p:cNvPr id="129" name="직사각형 40"/>
                <p:cNvSpPr/>
                <p:nvPr/>
              </p:nvSpPr>
              <p:spPr>
                <a:xfrm>
                  <a:off x="3504518" y="2329607"/>
                  <a:ext cx="2852450" cy="23753"/>
                </a:xfrm>
                <a:prstGeom prst="rect">
                  <a:avLst/>
                </a:prstGeom>
                <a:solidFill>
                  <a:srgbClr val="f57165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30" name="직사각형 41"/>
                <p:cNvSpPr/>
                <p:nvPr/>
              </p:nvSpPr>
              <p:spPr>
                <a:xfrm>
                  <a:off x="3228653" y="2340811"/>
                  <a:ext cx="3434430" cy="227550"/>
                </a:xfrm>
                <a:prstGeom prst="rect">
                  <a:avLst/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31" name="액자 9"/>
                <p:cNvSpPr/>
                <p:nvPr/>
              </p:nvSpPr>
              <p:spPr>
                <a:xfrm>
                  <a:off x="3228994" y="2215611"/>
                  <a:ext cx="169536" cy="137749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32" name="액자 43"/>
                <p:cNvSpPr/>
                <p:nvPr/>
              </p:nvSpPr>
              <p:spPr>
                <a:xfrm>
                  <a:off x="3372163" y="2215611"/>
                  <a:ext cx="169536" cy="137749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33" name="액자 44"/>
                <p:cNvSpPr/>
                <p:nvPr/>
              </p:nvSpPr>
              <p:spPr>
                <a:xfrm>
                  <a:off x="3512543" y="2215611"/>
                  <a:ext cx="169536" cy="137749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34" name="액자 45"/>
                <p:cNvSpPr/>
                <p:nvPr/>
              </p:nvSpPr>
              <p:spPr>
                <a:xfrm>
                  <a:off x="3655713" y="2215611"/>
                  <a:ext cx="169536" cy="137749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35" name="액자 46"/>
                <p:cNvSpPr/>
                <p:nvPr/>
              </p:nvSpPr>
              <p:spPr>
                <a:xfrm>
                  <a:off x="3796093" y="2215611"/>
                  <a:ext cx="169536" cy="137749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36" name="액자 47"/>
                <p:cNvSpPr/>
                <p:nvPr/>
              </p:nvSpPr>
              <p:spPr>
                <a:xfrm>
                  <a:off x="3939262" y="2215611"/>
                  <a:ext cx="169536" cy="137749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37" name="액자 48"/>
                <p:cNvSpPr/>
                <p:nvPr/>
              </p:nvSpPr>
              <p:spPr>
                <a:xfrm>
                  <a:off x="4079642" y="2215611"/>
                  <a:ext cx="169536" cy="137749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38" name="액자 49"/>
                <p:cNvSpPr/>
                <p:nvPr/>
              </p:nvSpPr>
              <p:spPr>
                <a:xfrm>
                  <a:off x="4222812" y="2215611"/>
                  <a:ext cx="169536" cy="137749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39" name="액자 50"/>
                <p:cNvSpPr/>
                <p:nvPr/>
              </p:nvSpPr>
              <p:spPr>
                <a:xfrm>
                  <a:off x="4363192" y="2215611"/>
                  <a:ext cx="169536" cy="137749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40" name="액자 51"/>
                <p:cNvSpPr/>
                <p:nvPr/>
              </p:nvSpPr>
              <p:spPr>
                <a:xfrm>
                  <a:off x="4506361" y="2215611"/>
                  <a:ext cx="169536" cy="137749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41" name="액자 57"/>
                <p:cNvSpPr/>
                <p:nvPr/>
              </p:nvSpPr>
              <p:spPr>
                <a:xfrm>
                  <a:off x="5357010" y="2215611"/>
                  <a:ext cx="169536" cy="137749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42" name="액자 58"/>
                <p:cNvSpPr/>
                <p:nvPr/>
              </p:nvSpPr>
              <p:spPr>
                <a:xfrm>
                  <a:off x="5497390" y="2215611"/>
                  <a:ext cx="169536" cy="137749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43" name="액자 59"/>
                <p:cNvSpPr/>
                <p:nvPr/>
              </p:nvSpPr>
              <p:spPr>
                <a:xfrm>
                  <a:off x="5640560" y="2215611"/>
                  <a:ext cx="169536" cy="137749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44" name="액자 60"/>
                <p:cNvSpPr/>
                <p:nvPr/>
              </p:nvSpPr>
              <p:spPr>
                <a:xfrm>
                  <a:off x="5780940" y="2215611"/>
                  <a:ext cx="169536" cy="137749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45" name="액자 61"/>
                <p:cNvSpPr/>
                <p:nvPr/>
              </p:nvSpPr>
              <p:spPr>
                <a:xfrm>
                  <a:off x="5924109" y="2215611"/>
                  <a:ext cx="169536" cy="137749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46" name="액자 64"/>
                <p:cNvSpPr/>
                <p:nvPr/>
              </p:nvSpPr>
              <p:spPr>
                <a:xfrm>
                  <a:off x="6065659" y="2215611"/>
                  <a:ext cx="169536" cy="137749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47" name="액자 65"/>
                <p:cNvSpPr/>
                <p:nvPr/>
              </p:nvSpPr>
              <p:spPr>
                <a:xfrm>
                  <a:off x="6208829" y="2215611"/>
                  <a:ext cx="169536" cy="137749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48" name="액자 66"/>
                <p:cNvSpPr/>
                <p:nvPr/>
              </p:nvSpPr>
              <p:spPr>
                <a:xfrm>
                  <a:off x="6350378" y="2215611"/>
                  <a:ext cx="169536" cy="137749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49" name="액자 67"/>
                <p:cNvSpPr/>
                <p:nvPr/>
              </p:nvSpPr>
              <p:spPr>
                <a:xfrm>
                  <a:off x="6493548" y="2215611"/>
                  <a:ext cx="169536" cy="137749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grpSp>
            <p:nvGrpSpPr>
              <p:cNvPr id="150" name="그룹 187"/>
              <p:cNvGrpSpPr/>
              <p:nvPr/>
            </p:nvGrpSpPr>
            <p:grpSpPr>
              <a:xfrm rot="0">
                <a:off x="6709178" y="1544497"/>
                <a:ext cx="3185937" cy="288739"/>
                <a:chOff x="1507380" y="5223554"/>
                <a:chExt cx="8510354" cy="771287"/>
              </a:xfrm>
            </p:grpSpPr>
            <p:sp>
              <p:nvSpPr>
                <p:cNvPr id="151" name="직사각형 126"/>
                <p:cNvSpPr/>
                <p:nvPr/>
              </p:nvSpPr>
              <p:spPr>
                <a:xfrm>
                  <a:off x="1507382" y="5510475"/>
                  <a:ext cx="8510352" cy="484366"/>
                </a:xfrm>
                <a:prstGeom prst="rect">
                  <a:avLst/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52" name="직사각형 127"/>
                <p:cNvSpPr/>
                <p:nvPr/>
              </p:nvSpPr>
              <p:spPr>
                <a:xfrm>
                  <a:off x="1507380" y="5949121"/>
                  <a:ext cx="8510353" cy="45719"/>
                </a:xfrm>
                <a:prstGeom prst="rect">
                  <a:avLst/>
                </a:prstGeom>
                <a:solidFill>
                  <a:srgbClr val="d2c0b4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53" name="액자 128"/>
                <p:cNvSpPr/>
                <p:nvPr/>
              </p:nvSpPr>
              <p:spPr>
                <a:xfrm>
                  <a:off x="1508106" y="5223554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54" name="액자 129"/>
                <p:cNvSpPr/>
                <p:nvPr/>
              </p:nvSpPr>
              <p:spPr>
                <a:xfrm>
                  <a:off x="1810236" y="5223554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55" name="액자 130"/>
                <p:cNvSpPr/>
                <p:nvPr/>
              </p:nvSpPr>
              <p:spPr>
                <a:xfrm>
                  <a:off x="2112366" y="5223554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56" name="액자 131"/>
                <p:cNvSpPr/>
                <p:nvPr/>
              </p:nvSpPr>
              <p:spPr>
                <a:xfrm>
                  <a:off x="2414496" y="5223554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57" name="액자 132"/>
                <p:cNvSpPr/>
                <p:nvPr/>
              </p:nvSpPr>
              <p:spPr>
                <a:xfrm>
                  <a:off x="2716626" y="5223554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58" name="액자 133"/>
                <p:cNvSpPr/>
                <p:nvPr/>
              </p:nvSpPr>
              <p:spPr>
                <a:xfrm>
                  <a:off x="3018756" y="5223554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59" name="액자 134"/>
                <p:cNvSpPr/>
                <p:nvPr/>
              </p:nvSpPr>
              <p:spPr>
                <a:xfrm>
                  <a:off x="3320886" y="5223554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60" name="액자 135"/>
                <p:cNvSpPr/>
                <p:nvPr/>
              </p:nvSpPr>
              <p:spPr>
                <a:xfrm>
                  <a:off x="3623016" y="5223554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61" name="액자 136"/>
                <p:cNvSpPr/>
                <p:nvPr/>
              </p:nvSpPr>
              <p:spPr>
                <a:xfrm>
                  <a:off x="3925146" y="5223554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62" name="액자 137"/>
                <p:cNvSpPr/>
                <p:nvPr/>
              </p:nvSpPr>
              <p:spPr>
                <a:xfrm>
                  <a:off x="4227276" y="5223554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63" name="액자 138"/>
                <p:cNvSpPr/>
                <p:nvPr/>
              </p:nvSpPr>
              <p:spPr>
                <a:xfrm>
                  <a:off x="4529406" y="5223554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64" name="액자 139"/>
                <p:cNvSpPr/>
                <p:nvPr/>
              </p:nvSpPr>
              <p:spPr>
                <a:xfrm>
                  <a:off x="4831536" y="5223554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65" name="액자 145"/>
                <p:cNvSpPr/>
                <p:nvPr/>
              </p:nvSpPr>
              <p:spPr>
                <a:xfrm>
                  <a:off x="6644316" y="5223554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66" name="액자 146"/>
                <p:cNvSpPr/>
                <p:nvPr/>
              </p:nvSpPr>
              <p:spPr>
                <a:xfrm>
                  <a:off x="6946446" y="5223554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67" name="액자 147"/>
                <p:cNvSpPr/>
                <p:nvPr/>
              </p:nvSpPr>
              <p:spPr>
                <a:xfrm>
                  <a:off x="7248576" y="5223554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68" name="액자 148"/>
                <p:cNvSpPr/>
                <p:nvPr/>
              </p:nvSpPr>
              <p:spPr>
                <a:xfrm>
                  <a:off x="7550706" y="5223554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69" name="액자 149"/>
                <p:cNvSpPr/>
                <p:nvPr/>
              </p:nvSpPr>
              <p:spPr>
                <a:xfrm>
                  <a:off x="7852836" y="5223554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70" name="액자 150"/>
                <p:cNvSpPr/>
                <p:nvPr/>
              </p:nvSpPr>
              <p:spPr>
                <a:xfrm>
                  <a:off x="8154966" y="5223554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71" name="액자 151"/>
                <p:cNvSpPr/>
                <p:nvPr/>
              </p:nvSpPr>
              <p:spPr>
                <a:xfrm>
                  <a:off x="8457087" y="5223554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72" name="액자 152"/>
                <p:cNvSpPr/>
                <p:nvPr/>
              </p:nvSpPr>
              <p:spPr>
                <a:xfrm>
                  <a:off x="8750476" y="5225096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73" name="액자 153"/>
                <p:cNvSpPr/>
                <p:nvPr/>
              </p:nvSpPr>
              <p:spPr>
                <a:xfrm>
                  <a:off x="9052606" y="5225096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74" name="액자 154"/>
                <p:cNvSpPr/>
                <p:nvPr/>
              </p:nvSpPr>
              <p:spPr>
                <a:xfrm>
                  <a:off x="9354736" y="5225096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75" name="액자 155"/>
                <p:cNvSpPr/>
                <p:nvPr/>
              </p:nvSpPr>
              <p:spPr>
                <a:xfrm>
                  <a:off x="9656857" y="5225096"/>
                  <a:ext cx="360877" cy="293214"/>
                </a:xfrm>
                <a:prstGeom prst="frame">
                  <a:avLst>
                    <a:gd name="adj1" fmla="val 21163"/>
                  </a:avLst>
                </a:prstGeom>
                <a:solidFill>
                  <a:srgbClr val="fae7d9">
                    <a:alpha val="100000"/>
                  </a:srgbClr>
                </a:solidFill>
                <a:ln w="2540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</p:grpSp>
        <p:grpSp>
          <p:nvGrpSpPr>
            <p:cNvPr id="176" name="그룹 186"/>
            <p:cNvGrpSpPr/>
            <p:nvPr/>
          </p:nvGrpSpPr>
          <p:grpSpPr>
            <a:xfrm rot="0">
              <a:off x="8059221" y="1257354"/>
              <a:ext cx="583744" cy="578259"/>
              <a:chOff x="5113653" y="4456530"/>
              <a:chExt cx="1559315" cy="1544659"/>
            </a:xfrm>
          </p:grpSpPr>
          <p:grpSp>
            <p:nvGrpSpPr>
              <p:cNvPr id="177" name="그룹 185"/>
              <p:cNvGrpSpPr/>
              <p:nvPr/>
            </p:nvGrpSpPr>
            <p:grpSpPr>
              <a:xfrm rot="0">
                <a:off x="5113653" y="4731870"/>
                <a:ext cx="1558216" cy="1269318"/>
                <a:chOff x="5113653" y="4731869"/>
                <a:chExt cx="1558216" cy="1298008"/>
              </a:xfrm>
            </p:grpSpPr>
            <p:grpSp>
              <p:nvGrpSpPr>
                <p:cNvPr id="178" name="그룹 160"/>
                <p:cNvGrpSpPr/>
                <p:nvPr/>
              </p:nvGrpSpPr>
              <p:grpSpPr>
                <a:xfrm rot="0">
                  <a:off x="5113653" y="4731869"/>
                  <a:ext cx="1558216" cy="217908"/>
                  <a:chOff x="5491370" y="6475356"/>
                  <a:chExt cx="750590" cy="217908"/>
                </a:xfrm>
              </p:grpSpPr>
              <p:sp>
                <p:nvSpPr>
                  <p:cNvPr id="179" name="직사각형 158"/>
                  <p:cNvSpPr/>
                  <p:nvPr/>
                </p:nvSpPr>
                <p:spPr>
                  <a:xfrm>
                    <a:off x="5491370" y="6475356"/>
                    <a:ext cx="750590" cy="172188"/>
                  </a:xfrm>
                  <a:prstGeom prst="rect">
                    <a:avLst/>
                  </a:prstGeom>
                  <a:solidFill>
                    <a:srgbClr val="fae7d9">
                      <a:alpha val="100000"/>
                    </a:srgbClr>
                  </a:solidFill>
                  <a:ln w="25400" cap="flat" cmpd="sng" algn="ctr">
                    <a:noFill/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180" name="직사각형 159"/>
                  <p:cNvSpPr/>
                  <p:nvPr/>
                </p:nvSpPr>
                <p:spPr>
                  <a:xfrm>
                    <a:off x="5491370" y="6647545"/>
                    <a:ext cx="750590" cy="45719"/>
                  </a:xfrm>
                  <a:prstGeom prst="rect">
                    <a:avLst/>
                  </a:prstGeom>
                  <a:solidFill>
                    <a:srgbClr val="d2c0b4">
                      <a:alpha val="100000"/>
                    </a:srgb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50800" dist="38100" dir="162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</p:grpSp>
            <p:grpSp>
              <p:nvGrpSpPr>
                <p:cNvPr id="181" name="그룹 170"/>
                <p:cNvGrpSpPr/>
                <p:nvPr/>
              </p:nvGrpSpPr>
              <p:grpSpPr>
                <a:xfrm rot="0">
                  <a:off x="5113653" y="4947889"/>
                  <a:ext cx="1558216" cy="217908"/>
                  <a:chOff x="5491370" y="6475356"/>
                  <a:chExt cx="750590" cy="217908"/>
                </a:xfrm>
              </p:grpSpPr>
              <p:sp>
                <p:nvSpPr>
                  <p:cNvPr id="182" name="직사각형 171"/>
                  <p:cNvSpPr/>
                  <p:nvPr/>
                </p:nvSpPr>
                <p:spPr>
                  <a:xfrm>
                    <a:off x="5491370" y="6475356"/>
                    <a:ext cx="750590" cy="172188"/>
                  </a:xfrm>
                  <a:prstGeom prst="rect">
                    <a:avLst/>
                  </a:prstGeom>
                  <a:solidFill>
                    <a:srgbClr val="fae7d9">
                      <a:alpha val="100000"/>
                    </a:srgbClr>
                  </a:solidFill>
                  <a:ln w="25400" cap="flat" cmpd="sng" algn="ctr">
                    <a:noFill/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183" name="직사각형 172"/>
                  <p:cNvSpPr/>
                  <p:nvPr/>
                </p:nvSpPr>
                <p:spPr>
                  <a:xfrm>
                    <a:off x="5491370" y="6647545"/>
                    <a:ext cx="750590" cy="45719"/>
                  </a:xfrm>
                  <a:prstGeom prst="rect">
                    <a:avLst/>
                  </a:prstGeom>
                  <a:solidFill>
                    <a:srgbClr val="d2c0b4">
                      <a:alpha val="100000"/>
                    </a:srgb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50800" dist="38100" dir="162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</p:grpSp>
            <p:grpSp>
              <p:nvGrpSpPr>
                <p:cNvPr id="184" name="그룹 173"/>
                <p:cNvGrpSpPr/>
                <p:nvPr/>
              </p:nvGrpSpPr>
              <p:grpSpPr>
                <a:xfrm rot="0">
                  <a:off x="5113653" y="5163908"/>
                  <a:ext cx="1558216" cy="217908"/>
                  <a:chOff x="5491370" y="6475356"/>
                  <a:chExt cx="750590" cy="217908"/>
                </a:xfrm>
              </p:grpSpPr>
              <p:sp>
                <p:nvSpPr>
                  <p:cNvPr id="185" name="직사각형 174"/>
                  <p:cNvSpPr/>
                  <p:nvPr/>
                </p:nvSpPr>
                <p:spPr>
                  <a:xfrm>
                    <a:off x="5491370" y="6475356"/>
                    <a:ext cx="750590" cy="172188"/>
                  </a:xfrm>
                  <a:prstGeom prst="rect">
                    <a:avLst/>
                  </a:prstGeom>
                  <a:solidFill>
                    <a:srgbClr val="fae7d9">
                      <a:alpha val="100000"/>
                    </a:srgbClr>
                  </a:solidFill>
                  <a:ln w="25400" cap="flat" cmpd="sng" algn="ctr">
                    <a:noFill/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186" name="직사각형 175"/>
                  <p:cNvSpPr/>
                  <p:nvPr/>
                </p:nvSpPr>
                <p:spPr>
                  <a:xfrm>
                    <a:off x="5491370" y="6647545"/>
                    <a:ext cx="750590" cy="45719"/>
                  </a:xfrm>
                  <a:prstGeom prst="rect">
                    <a:avLst/>
                  </a:prstGeom>
                  <a:solidFill>
                    <a:srgbClr val="d2c0b4">
                      <a:alpha val="100000"/>
                    </a:srgb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50800" dist="38100" dir="162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</p:grpSp>
            <p:grpSp>
              <p:nvGrpSpPr>
                <p:cNvPr id="187" name="그룹 176"/>
                <p:cNvGrpSpPr/>
                <p:nvPr/>
              </p:nvGrpSpPr>
              <p:grpSpPr>
                <a:xfrm rot="0">
                  <a:off x="5113653" y="5379929"/>
                  <a:ext cx="1558216" cy="217908"/>
                  <a:chOff x="5491370" y="6475356"/>
                  <a:chExt cx="750590" cy="217908"/>
                </a:xfrm>
              </p:grpSpPr>
              <p:sp>
                <p:nvSpPr>
                  <p:cNvPr id="188" name="직사각형 177"/>
                  <p:cNvSpPr/>
                  <p:nvPr/>
                </p:nvSpPr>
                <p:spPr>
                  <a:xfrm>
                    <a:off x="5491370" y="6475356"/>
                    <a:ext cx="750590" cy="172188"/>
                  </a:xfrm>
                  <a:prstGeom prst="rect">
                    <a:avLst/>
                  </a:prstGeom>
                  <a:solidFill>
                    <a:srgbClr val="fae7d9">
                      <a:alpha val="100000"/>
                    </a:srgbClr>
                  </a:solidFill>
                  <a:ln w="25400" cap="flat" cmpd="sng" algn="ctr">
                    <a:noFill/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189" name="직사각형 178"/>
                  <p:cNvSpPr/>
                  <p:nvPr/>
                </p:nvSpPr>
                <p:spPr>
                  <a:xfrm>
                    <a:off x="5491370" y="6647545"/>
                    <a:ext cx="750590" cy="45719"/>
                  </a:xfrm>
                  <a:prstGeom prst="rect">
                    <a:avLst/>
                  </a:prstGeom>
                  <a:solidFill>
                    <a:srgbClr val="d2c0b4">
                      <a:alpha val="100000"/>
                    </a:srgb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50800" dist="38100" dir="162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</p:grpSp>
            <p:grpSp>
              <p:nvGrpSpPr>
                <p:cNvPr id="190" name="그룹 179"/>
                <p:cNvGrpSpPr/>
                <p:nvPr/>
              </p:nvGrpSpPr>
              <p:grpSpPr>
                <a:xfrm rot="0">
                  <a:off x="5113653" y="5595949"/>
                  <a:ext cx="1558216" cy="217908"/>
                  <a:chOff x="5491370" y="6475356"/>
                  <a:chExt cx="750590" cy="217908"/>
                </a:xfrm>
              </p:grpSpPr>
              <p:sp>
                <p:nvSpPr>
                  <p:cNvPr id="191" name="직사각형 180"/>
                  <p:cNvSpPr/>
                  <p:nvPr/>
                </p:nvSpPr>
                <p:spPr>
                  <a:xfrm>
                    <a:off x="5491370" y="6475356"/>
                    <a:ext cx="750590" cy="172188"/>
                  </a:xfrm>
                  <a:prstGeom prst="rect">
                    <a:avLst/>
                  </a:prstGeom>
                  <a:solidFill>
                    <a:srgbClr val="fae7d9">
                      <a:alpha val="100000"/>
                    </a:srgbClr>
                  </a:solidFill>
                  <a:ln w="25400" cap="flat" cmpd="sng" algn="ctr">
                    <a:noFill/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192" name="직사각형 181"/>
                  <p:cNvSpPr/>
                  <p:nvPr/>
                </p:nvSpPr>
                <p:spPr>
                  <a:xfrm>
                    <a:off x="5491370" y="6647545"/>
                    <a:ext cx="750590" cy="45719"/>
                  </a:xfrm>
                  <a:prstGeom prst="rect">
                    <a:avLst/>
                  </a:prstGeom>
                  <a:solidFill>
                    <a:srgbClr val="d2c0b4">
                      <a:alpha val="100000"/>
                    </a:srgb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50800" dist="38100" dir="162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</p:grpSp>
            <p:grpSp>
              <p:nvGrpSpPr>
                <p:cNvPr id="193" name="그룹 182"/>
                <p:cNvGrpSpPr/>
                <p:nvPr/>
              </p:nvGrpSpPr>
              <p:grpSpPr>
                <a:xfrm rot="0">
                  <a:off x="5113653" y="5811969"/>
                  <a:ext cx="1558216" cy="217908"/>
                  <a:chOff x="5491370" y="6475356"/>
                  <a:chExt cx="750590" cy="217908"/>
                </a:xfrm>
              </p:grpSpPr>
              <p:sp>
                <p:nvSpPr>
                  <p:cNvPr id="194" name="직사각형 183"/>
                  <p:cNvSpPr/>
                  <p:nvPr/>
                </p:nvSpPr>
                <p:spPr>
                  <a:xfrm>
                    <a:off x="5491370" y="6475356"/>
                    <a:ext cx="750590" cy="172188"/>
                  </a:xfrm>
                  <a:prstGeom prst="rect">
                    <a:avLst/>
                  </a:prstGeom>
                  <a:solidFill>
                    <a:srgbClr val="fae7d9">
                      <a:alpha val="100000"/>
                    </a:srgbClr>
                  </a:solidFill>
                  <a:ln w="25400" cap="flat" cmpd="sng" algn="ctr">
                    <a:noFill/>
                    <a:prstDash val="solid"/>
                  </a:ln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  <p:sp>
                <p:nvSpPr>
                  <p:cNvPr id="195" name="직사각형 184"/>
                  <p:cNvSpPr/>
                  <p:nvPr/>
                </p:nvSpPr>
                <p:spPr>
                  <a:xfrm>
                    <a:off x="5491370" y="6647545"/>
                    <a:ext cx="750590" cy="45719"/>
                  </a:xfrm>
                  <a:prstGeom prst="rect">
                    <a:avLst/>
                  </a:prstGeom>
                  <a:solidFill>
                    <a:srgbClr val="d2c0b4">
                      <a:alpha val="100000"/>
                    </a:srgb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50800" dist="38100" dir="16200000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anchor="ctr"/>
                  <a:p>
                    <a:pPr marL="0" lvl="0" indent="0" algn="ctr" defTabSz="914400" rtl="0" eaLnBrk="1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Calibri"/>
                      <a:ea typeface="맑은 고딕"/>
                      <a:cs typeface="맑은 고딕"/>
                    </a:endParaRPr>
                  </a:p>
                </p:txBody>
              </p:sp>
            </p:grpSp>
          </p:grpSp>
          <p:sp>
            <p:nvSpPr>
              <p:cNvPr id="196" name="직사각형 156"/>
              <p:cNvSpPr/>
              <p:nvPr/>
            </p:nvSpPr>
            <p:spPr>
              <a:xfrm>
                <a:off x="5117284" y="4456530"/>
                <a:ext cx="50218" cy="1544659"/>
              </a:xfrm>
              <a:prstGeom prst="rect">
                <a:avLst/>
              </a:prstGeom>
              <a:solidFill>
                <a:srgbClr val="fae7d9">
                  <a:alpha val="10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srgbClr val="000000">
                    <a:alpha val="40000"/>
                  </a:srgbClr>
                </a:outerShdw>
              </a:effectLst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197" name="직사각형 157"/>
              <p:cNvSpPr/>
              <p:nvPr/>
            </p:nvSpPr>
            <p:spPr>
              <a:xfrm>
                <a:off x="6622751" y="4456530"/>
                <a:ext cx="50218" cy="1544659"/>
              </a:xfrm>
              <a:prstGeom prst="rect">
                <a:avLst/>
              </a:prstGeom>
              <a:solidFill>
                <a:srgbClr val="fae7d9">
                  <a:alpha val="10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10800000" algn="r" rotWithShape="0">
                  <a:srgbClr val="000000">
                    <a:alpha val="40000"/>
                  </a:srgbClr>
                </a:outerShdw>
              </a:effectLst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</p:grpSp>
      <p:sp>
        <p:nvSpPr>
          <p:cNvPr id="205" name="TextBox 7"/>
          <p:cNvSpPr txBox="1"/>
          <p:nvPr/>
        </p:nvSpPr>
        <p:spPr>
          <a:xfrm>
            <a:off x="1397913" y="8166883"/>
            <a:ext cx="5250991" cy="105950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p>
            <a:pPr marL="0" lvl="0" indent="0" algn="l" defTabSz="914400" rtl="0" eaLnBrk="1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-150" normalizeH="0" baseline="0" mc:Ignorable="hp" hp:hslEmbossed="0">
                <a:solidFill>
                  <a:schemeClr val="lt1"/>
                </a:solidFill>
                <a:latin typeface="맑은 고딕"/>
              </a:rPr>
              <a:t>매핑해조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-150" normalizeH="0" baseline="0" mc:Ignorable="hp" hp:hslEmbossed="0">
              <a:solidFill>
                <a:schemeClr val="lt1"/>
              </a:solidFill>
              <a:latin typeface="맑은 고딕"/>
            </a:endParaRPr>
          </a:p>
          <a:p>
            <a:pPr marL="0" lvl="0" indent="0" algn="l" defTabSz="914400" rtl="0" eaLnBrk="1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i="0" u="none" strike="noStrike" kern="1200" cap="none" spc="-150" normalizeH="0" baseline="0" mc:Ignorable="hp" hp:hslEmbossed="0">
                <a:solidFill>
                  <a:schemeClr val="lt1"/>
                </a:solidFill>
                <a:latin typeface="맑은 고딕"/>
              </a:rPr>
              <a:t>권예지</a:t>
            </a:r>
            <a:r>
              <a:rPr xmlns:mc="http://schemas.openxmlformats.org/markup-compatibility/2006" xmlns:hp="http://schemas.haansoft.com/office/presentation/8.0" kumimoji="0" lang="en-US" altLang="ko-KR" sz="2100" i="0" u="none" strike="noStrike" kern="1200" cap="none" spc="-150" normalizeH="0" baseline="0" mc:Ignorable="hp" hp:hslEmbossed="0">
                <a:solidFill>
                  <a:schemeClr val="lt1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100" i="0" u="none" strike="noStrike" kern="1200" cap="none" spc="-150" normalizeH="0" baseline="0" mc:Ignorable="hp" hp:hslEmbossed="0">
                <a:solidFill>
                  <a:schemeClr val="lt1"/>
                </a:solidFill>
                <a:latin typeface="맑은 고딕"/>
              </a:rPr>
              <a:t> 서재혁</a:t>
            </a:r>
            <a:r>
              <a:rPr xmlns:mc="http://schemas.openxmlformats.org/markup-compatibility/2006" xmlns:hp="http://schemas.haansoft.com/office/presentation/8.0" kumimoji="0" lang="en-US" altLang="ko-KR" sz="2100" i="0" u="none" strike="noStrike" kern="1200" cap="none" spc="-150" normalizeH="0" baseline="0" mc:Ignorable="hp" hp:hslEmbossed="0">
                <a:solidFill>
                  <a:schemeClr val="lt1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100" i="0" u="none" strike="noStrike" kern="1200" cap="none" spc="-150" normalizeH="0" baseline="0" mc:Ignorable="hp" hp:hslEmbossed="0">
                <a:solidFill>
                  <a:schemeClr val="lt1"/>
                </a:solidFill>
                <a:latin typeface="맑은 고딕"/>
              </a:rPr>
              <a:t> 이정욱</a:t>
            </a:r>
            <a:r>
              <a:rPr xmlns:mc="http://schemas.openxmlformats.org/markup-compatibility/2006" xmlns:hp="http://schemas.haansoft.com/office/presentation/8.0" kumimoji="0" lang="en-US" altLang="ko-KR" sz="2100" i="0" u="none" strike="noStrike" kern="1200" cap="none" spc="-150" normalizeH="0" baseline="0" mc:Ignorable="hp" hp:hslEmbossed="0">
                <a:solidFill>
                  <a:schemeClr val="lt1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100" i="0" u="none" strike="noStrike" kern="1200" cap="none" spc="-150" normalizeH="0" baseline="0" mc:Ignorable="hp" hp:hslEmbossed="0">
                <a:solidFill>
                  <a:schemeClr val="lt1"/>
                </a:solidFill>
                <a:latin typeface="맑은 고딕"/>
              </a:rPr>
              <a:t> 이혜윤</a:t>
            </a:r>
            <a:r>
              <a:rPr xmlns:mc="http://schemas.openxmlformats.org/markup-compatibility/2006" xmlns:hp="http://schemas.haansoft.com/office/presentation/8.0" kumimoji="0" lang="en-US" altLang="ko-KR" sz="2100" i="0" u="none" strike="noStrike" kern="1200" cap="none" spc="-150" normalizeH="0" baseline="0" mc:Ignorable="hp" hp:hslEmbossed="0">
                <a:solidFill>
                  <a:schemeClr val="lt1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100" i="0" u="none" strike="noStrike" kern="1200" cap="none" spc="-150" normalizeH="0" baseline="0" mc:Ignorable="hp" hp:hslEmbossed="0">
                <a:solidFill>
                  <a:schemeClr val="lt1"/>
                </a:solidFill>
                <a:latin typeface="맑은 고딕"/>
              </a:rPr>
              <a:t> 정준수</a:t>
            </a:r>
            <a:endParaRPr xmlns:mc="http://schemas.openxmlformats.org/markup-compatibility/2006" xmlns:hp="http://schemas.haansoft.com/office/presentation/8.0" kumimoji="0" lang="ko-KR" altLang="en-US" sz="2100" i="0" u="none" strike="noStrike" kern="1200" cap="none" spc="-150" normalizeH="0" baseline="0" mc:Ignorable="hp" hp:hslEmbossed="0">
              <a:solidFill>
                <a:schemeClr val="lt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0">
            <a:off x="-106109" y="-115661"/>
            <a:ext cx="18500216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73629" y="1017814"/>
            <a:ext cx="6609576" cy="83003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altLang="ko-KR" sz="5500" b="1" spc="-220">
                <a:solidFill>
                  <a:srgbClr val="1fa1e4"/>
                </a:solidFill>
                <a:ea typeface="Gothic A1 Bold Bold"/>
              </a:rPr>
              <a:t>2.2</a:t>
            </a:r>
            <a:r>
              <a:rPr lang="ko-KR" altLang="en-US" sz="5500" b="1" spc="-22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altLang="ko-KR" sz="5500" b="1" spc="-220">
                <a:solidFill>
                  <a:srgbClr val="1fa1e4"/>
                </a:solidFill>
                <a:ea typeface="Gothic A1 Bold Bold"/>
              </a:rPr>
              <a:t>  </a:t>
            </a:r>
            <a:r>
              <a:rPr lang="ko-KR" altLang="en-US" sz="5500" b="1" spc="-220">
                <a:solidFill>
                  <a:srgbClr val="1fa1e4"/>
                </a:solidFill>
                <a:ea typeface="Gothic A1 Bold Bold"/>
              </a:rPr>
              <a:t>요구사항 분석</a:t>
            </a:r>
            <a:endParaRPr lang="ko-KR" altLang="en-US" sz="5500" b="1" spc="-22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32" name="그룹 31"/>
          <p:cNvGrpSpPr/>
          <p:nvPr/>
        </p:nvGrpSpPr>
        <p:grpSpPr>
          <a:xfrm rot="0">
            <a:off x="1075129" y="785522"/>
            <a:ext cx="1462312" cy="1191924"/>
            <a:chOff x="1075129" y="785522"/>
            <a:chExt cx="1462312" cy="1191924"/>
          </a:xfrm>
        </p:grpSpPr>
        <p:grpSp>
          <p:nvGrpSpPr>
            <p:cNvPr id="33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34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35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36" name="TextBox 19"/>
            <p:cNvSpPr txBox="1"/>
            <p:nvPr/>
          </p:nvSpPr>
          <p:spPr>
            <a:xfrm>
              <a:off x="1075129" y="1065928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1.2</a:t>
              </a:r>
              <a:endPara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37" name="가로 글상자 36"/>
          <p:cNvSpPr txBox="1"/>
          <p:nvPr/>
        </p:nvSpPr>
        <p:spPr>
          <a:xfrm>
            <a:off x="5760645" y="3679140"/>
            <a:ext cx="6776440" cy="1462455"/>
          </a:xfrm>
          <a:prstGeom prst="rect">
            <a:avLst/>
          </a:prstGeom>
          <a:solidFill>
            <a:srgbClr val="1fa1e4"/>
          </a:solidFill>
          <a:ln w="28575">
            <a:solidFill>
              <a:srgbClr val="0b3b7b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000" b="1">
                <a:solidFill>
                  <a:schemeClr val="lt1"/>
                </a:solidFill>
              </a:rPr>
              <a:t>  </a:t>
            </a:r>
            <a:endParaRPr lang="ko-KR" altLang="en-US" sz="1000" b="1">
              <a:solidFill>
                <a:schemeClr val="lt1"/>
              </a:solidFill>
            </a:endParaRPr>
          </a:p>
          <a:p>
            <a:pPr lvl="0" algn="ctr">
              <a:defRPr/>
            </a:pPr>
            <a:r>
              <a:rPr lang="ko-KR" altLang="en-US" sz="7000" b="1">
                <a:solidFill>
                  <a:schemeClr val="lt1"/>
                </a:solidFill>
              </a:rPr>
              <a:t>필수 요구사항</a:t>
            </a:r>
            <a:endParaRPr lang="ko-KR" altLang="en-US" sz="7000" b="1">
              <a:solidFill>
                <a:schemeClr val="lt1"/>
              </a:solidFill>
            </a:endParaRPr>
          </a:p>
          <a:p>
            <a:pPr lvl="0" algn="ctr">
              <a:defRPr/>
            </a:pPr>
            <a:r>
              <a:rPr lang="ko-KR" altLang="en-US" sz="1000" b="1">
                <a:solidFill>
                  <a:schemeClr val="lt1"/>
                </a:solidFill>
              </a:rPr>
              <a:t>  </a:t>
            </a:r>
            <a:endParaRPr lang="ko-KR" altLang="en-US" sz="1000" b="1">
              <a:solidFill>
                <a:schemeClr val="lt1"/>
              </a:solidFill>
            </a:endParaRPr>
          </a:p>
        </p:txBody>
      </p:sp>
      <p:sp>
        <p:nvSpPr>
          <p:cNvPr id="38" name="가로 글상자 37"/>
          <p:cNvSpPr txBox="1"/>
          <p:nvPr/>
        </p:nvSpPr>
        <p:spPr>
          <a:xfrm>
            <a:off x="5741595" y="5799222"/>
            <a:ext cx="7636510" cy="1837923"/>
          </a:xfrm>
          <a:prstGeom prst="rect">
            <a:avLst/>
          </a:prstGeom>
        </p:spPr>
        <p:txBody>
          <a:bodyPr wrap="square">
            <a:spAutoFit/>
          </a:bodyPr>
          <a:p>
            <a:pPr marL="714000" lvl="0" indent="-714000">
              <a:buFont typeface="Wingdings"/>
              <a:buChar char="Ø"/>
              <a:defRPr/>
            </a:pPr>
            <a:r>
              <a:rPr lang="ko-KR" altLang="en-US" sz="5000" b="1"/>
              <a:t>메타데이터 항목 매핑</a:t>
            </a:r>
            <a:endParaRPr lang="ko-KR" altLang="en-US" sz="5000" b="1"/>
          </a:p>
          <a:p>
            <a:pPr marL="0" lvl="0" indent="0">
              <a:buFont typeface="Wingdings"/>
              <a:buNone/>
              <a:defRPr/>
            </a:pPr>
            <a:r>
              <a:rPr lang="ko-KR" altLang="en-US" sz="1500" b="1"/>
              <a:t>  </a:t>
            </a:r>
            <a:endParaRPr lang="ko-KR" altLang="en-US" sz="1500" b="1"/>
          </a:p>
          <a:p>
            <a:pPr marL="714000" lvl="0" indent="-714000">
              <a:buFont typeface="Wingdings"/>
              <a:buChar char="Ø"/>
              <a:defRPr/>
            </a:pPr>
            <a:r>
              <a:rPr lang="en-US" altLang="ko-KR" sz="5000" b="1"/>
              <a:t>REST API </a:t>
            </a:r>
            <a:r>
              <a:rPr lang="ko-KR" altLang="en-US" sz="5000" b="1"/>
              <a:t>개발 </a:t>
            </a:r>
            <a:endParaRPr lang="ko-KR" altLang="en-US" sz="5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/>
          <p:cNvSpPr/>
          <p:nvPr/>
        </p:nvSpPr>
        <p:spPr>
          <a:xfrm>
            <a:off x="8673469" y="2639146"/>
            <a:ext cx="3367682" cy="912148"/>
          </a:xfrm>
          <a:prstGeom prst="roundRect">
            <a:avLst>
              <a:gd name="adj" fmla="val 16667"/>
            </a:avLst>
          </a:prstGeom>
          <a:solidFill>
            <a:srgbClr val="f2f2f2">
              <a:alpha val="100000"/>
            </a:srgbClr>
          </a:solidFill>
          <a:ln w="2540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12925966" y="2639146"/>
            <a:ext cx="3367682" cy="912148"/>
          </a:xfrm>
          <a:prstGeom prst="roundRect">
            <a:avLst>
              <a:gd name="adj" fmla="val 16667"/>
            </a:avLst>
          </a:prstGeom>
          <a:solidFill>
            <a:srgbClr val="f2f2f2">
              <a:alpha val="100000"/>
            </a:srgbClr>
          </a:solidFill>
          <a:ln w="2540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382150" y="2639146"/>
            <a:ext cx="3367682" cy="91214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 rot="0">
            <a:off x="-106109" y="-115661"/>
            <a:ext cx="18500216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73629" y="1017814"/>
            <a:ext cx="6609576" cy="83003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altLang="ko-KR" sz="6000" b="1" spc="-220">
                <a:solidFill>
                  <a:srgbClr val="0b3b7b"/>
                </a:solidFill>
                <a:ea typeface="Gothic A1 Bold Bold"/>
              </a:rPr>
              <a:t>2.2</a:t>
            </a:r>
            <a:r>
              <a:rPr lang="ko-KR" altLang="en-US" sz="6000" b="1" spc="-220">
                <a:solidFill>
                  <a:srgbClr val="0b3b7b"/>
                </a:solidFill>
                <a:ea typeface="Gothic A1 Bold Bold"/>
              </a:rPr>
              <a:t> </a:t>
            </a:r>
            <a:r>
              <a:rPr lang="en-US" altLang="ko-KR" sz="6000" b="1" spc="-220">
                <a:solidFill>
                  <a:srgbClr val="0b3b7b"/>
                </a:solidFill>
                <a:ea typeface="Gothic A1 Bold Bold"/>
              </a:rPr>
              <a:t> </a:t>
            </a:r>
            <a:r>
              <a:rPr lang="ko-KR" altLang="en-US" sz="5500" b="1" spc="-220">
                <a:solidFill>
                  <a:srgbClr val="1fa1e4"/>
                </a:solidFill>
                <a:ea typeface="Gothic A1 Bold Bold"/>
              </a:rPr>
              <a:t>요구사항 분석</a:t>
            </a:r>
            <a:endParaRPr lang="ko-KR" altLang="en-US" sz="5500" b="1" spc="-22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25" name=""/>
          <p:cNvGrpSpPr/>
          <p:nvPr/>
        </p:nvGrpSpPr>
        <p:grpSpPr>
          <a:xfrm rot="0">
            <a:off x="1075129" y="785522"/>
            <a:ext cx="1462312" cy="1191924"/>
            <a:chOff x="1075129" y="785522"/>
            <a:chExt cx="1462312" cy="1191924"/>
          </a:xfrm>
        </p:grpSpPr>
        <p:grpSp>
          <p:nvGrpSpPr>
            <p:cNvPr id="21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22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23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24" name="TextBox 19"/>
            <p:cNvSpPr txBox="1"/>
            <p:nvPr/>
          </p:nvSpPr>
          <p:spPr>
            <a:xfrm>
              <a:off x="1075129" y="1065928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1.2</a:t>
              </a:r>
              <a:endPara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28" name="가로 글상자 27"/>
          <p:cNvSpPr txBox="1"/>
          <p:nvPr/>
        </p:nvSpPr>
        <p:spPr>
          <a:xfrm>
            <a:off x="5622126" y="2785947"/>
            <a:ext cx="887730" cy="618546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txBody>
          <a:bodyPr wrap="none">
            <a:spAutoFit/>
          </a:bodyPr>
          <a:p>
            <a:pPr lvl="0" algn="ctr">
              <a:defRPr/>
            </a:pPr>
            <a:r>
              <a:rPr lang="en-US" altLang="ko-KR" sz="3500" b="1"/>
              <a:t>1</a:t>
            </a:r>
            <a:r>
              <a:rPr lang="ko-KR" altLang="en-US" sz="3500" b="1"/>
              <a:t>차</a:t>
            </a:r>
            <a:endParaRPr lang="ko-KR" altLang="en-US" sz="3500" b="1"/>
          </a:p>
        </p:txBody>
      </p:sp>
      <p:sp>
        <p:nvSpPr>
          <p:cNvPr id="29" name="가로 글상자 28"/>
          <p:cNvSpPr txBox="1"/>
          <p:nvPr/>
        </p:nvSpPr>
        <p:spPr>
          <a:xfrm>
            <a:off x="9913445" y="2785256"/>
            <a:ext cx="887729" cy="619237"/>
          </a:xfrm>
          <a:prstGeom prst="rect">
            <a:avLst/>
          </a:prstGeom>
          <a:solidFill>
            <a:srgbClr val="f2f2f2"/>
          </a:solidFill>
          <a:ln w="9525">
            <a:noFill/>
          </a:ln>
        </p:spPr>
        <p:txBody>
          <a:bodyPr wrap="non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3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차</a:t>
            </a:r>
            <a:endParaRPr xmlns:mc="http://schemas.openxmlformats.org/markup-compatibility/2006" xmlns:hp="http://schemas.haansoft.com/office/presentation/8.0" kumimoji="0" lang="ko-KR" altLang="en-US" sz="35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0" name="가로 글상자 29"/>
          <p:cNvSpPr txBox="1"/>
          <p:nvPr/>
        </p:nvSpPr>
        <p:spPr>
          <a:xfrm>
            <a:off x="14165942" y="2785947"/>
            <a:ext cx="887730" cy="618546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txBody>
          <a:bodyPr wrap="non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3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차</a:t>
            </a:r>
            <a:endParaRPr xmlns:mc="http://schemas.openxmlformats.org/markup-compatibility/2006" xmlns:hp="http://schemas.haansoft.com/office/presentation/8.0" kumimoji="0" lang="en-US" altLang="ko-KR" sz="35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2" name="갈매기형 수장 61"/>
          <p:cNvSpPr/>
          <p:nvPr/>
        </p:nvSpPr>
        <p:spPr>
          <a:xfrm>
            <a:off x="12199516" y="3706929"/>
            <a:ext cx="4820582" cy="1427046"/>
          </a:xfrm>
          <a:prstGeom prst="chevron">
            <a:avLst>
              <a:gd name="adj" fmla="val 50000"/>
            </a:avLst>
          </a:prstGeom>
          <a:solidFill>
            <a:srgbClr val="2c92d5"/>
          </a:solidFill>
          <a:ln w="28575"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2300" b="1">
                <a:solidFill>
                  <a:srgbClr val="ffffff"/>
                </a:solidFill>
              </a:rPr>
              <a:t>변동없음</a:t>
            </a:r>
            <a:endParaRPr lang="ko-KR" altLang="en-US" sz="2300" b="1">
              <a:solidFill>
                <a:srgbClr val="ffffff"/>
              </a:solidFill>
            </a:endParaRPr>
          </a:p>
        </p:txBody>
      </p:sp>
      <p:sp>
        <p:nvSpPr>
          <p:cNvPr id="63" name="갈매기형 수장 62"/>
          <p:cNvSpPr/>
          <p:nvPr/>
        </p:nvSpPr>
        <p:spPr>
          <a:xfrm>
            <a:off x="7947019" y="3706929"/>
            <a:ext cx="4820582" cy="1427046"/>
          </a:xfrm>
          <a:prstGeom prst="chevron">
            <a:avLst>
              <a:gd name="adj" fmla="val 50000"/>
            </a:avLst>
          </a:prstGeom>
          <a:solidFill>
            <a:srgbClr val="34aeed">
              <a:alpha val="100000"/>
            </a:srgbClr>
          </a:solidFill>
          <a:ln w="28575" cap="flat" cmpd="sng" algn="ctr">
            <a:solidFill>
              <a:srgbClr val="1b1760"/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sng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JAVA</a:t>
            </a:r>
            <a:endParaRPr xmlns:mc="http://schemas.openxmlformats.org/markup-compatibility/2006" xmlns:hp="http://schemas.haansoft.com/office/presentation/8.0" kumimoji="0" lang="en-US" altLang="ko-KR" sz="2700" b="1" i="0" u="sng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4" name="갈매기형 수장 63"/>
          <p:cNvSpPr/>
          <p:nvPr/>
        </p:nvSpPr>
        <p:spPr>
          <a:xfrm>
            <a:off x="3683684" y="3706929"/>
            <a:ext cx="4820582" cy="1427046"/>
          </a:xfrm>
          <a:prstGeom prst="chevron">
            <a:avLst>
              <a:gd name="adj" fmla="val 50000"/>
            </a:avLst>
          </a:prstGeom>
          <a:solidFill>
            <a:srgbClr val="37c9ef">
              <a:alpha val="100000"/>
            </a:srgbClr>
          </a:solidFill>
          <a:ln w="28575" cap="flat" cmpd="sng" algn="ctr">
            <a:solidFill>
              <a:srgbClr val="1b1760"/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상관없음</a:t>
            </a:r>
            <a:endPara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5" name="갈매기형 수장 64"/>
          <p:cNvSpPr/>
          <p:nvPr/>
        </p:nvSpPr>
        <p:spPr>
          <a:xfrm>
            <a:off x="1129446" y="3706929"/>
            <a:ext cx="3112732" cy="1427046"/>
          </a:xfrm>
          <a:prstGeom prst="homePlate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28575" cap="flat" cmpd="sng" algn="ctr">
            <a:solidFill>
              <a:srgbClr val="1b1760"/>
            </a:solidFill>
            <a:prstDash val="solid"/>
            <a:round/>
            <a:headEnd w="med" len="med"/>
            <a:tailEnd w="med" len="me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개발언어</a:t>
            </a:r>
            <a:endPara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6" name="갈매기형 수장 65"/>
          <p:cNvSpPr/>
          <p:nvPr/>
        </p:nvSpPr>
        <p:spPr>
          <a:xfrm>
            <a:off x="12199516" y="5228634"/>
            <a:ext cx="4820582" cy="1427046"/>
          </a:xfrm>
          <a:prstGeom prst="chevron">
            <a:avLst>
              <a:gd name="adj" fmla="val 50000"/>
            </a:avLst>
          </a:prstGeom>
          <a:solidFill>
            <a:srgbClr val="2c92d5">
              <a:alpha val="100000"/>
            </a:srgbClr>
          </a:solidFill>
          <a:ln w="28575" cap="flat" cmpd="sng" algn="ctr">
            <a:solidFill>
              <a:srgbClr val="1b1760"/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문체부의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sng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‘정책뉴스’ </a:t>
            </a:r>
            <a:r>
              <a:rPr xmlns:mc="http://schemas.openxmlformats.org/markup-compatibility/2006" xmlns:hp="http://schemas.haansoft.com/office/presentation/8.0" kumimoji="0" lang="en-US" altLang="ko-KR" sz="2300" b="1" i="0" u="sng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or </a:t>
            </a:r>
            <a:r>
              <a:rPr xmlns:mc="http://schemas.openxmlformats.org/markup-compatibility/2006" xmlns:hp="http://schemas.haansoft.com/office/presentation/8.0" kumimoji="0" lang="ko-KR" altLang="en-US" sz="2300" b="1" i="0" u="sng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‘보도자료’ </a:t>
            </a:r>
            <a:r>
              <a:rPr xmlns:mc="http://schemas.openxmlformats.org/markup-compatibility/2006" xmlns:hp="http://schemas.haansoft.com/office/presentation/8.0" kumimoji="0" lang="ko-KR" altLang="en-US" sz="2200" b="1" i="0" u="sng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추가</a:t>
            </a:r>
            <a:endParaRPr xmlns:mc="http://schemas.openxmlformats.org/markup-compatibility/2006" xmlns:hp="http://schemas.haansoft.com/office/presentation/8.0" kumimoji="0" lang="ko-KR" altLang="en-US" sz="2200" b="1" i="0" u="sng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7" name="갈매기형 수장 66"/>
          <p:cNvSpPr/>
          <p:nvPr/>
        </p:nvSpPr>
        <p:spPr>
          <a:xfrm>
            <a:off x="7947019" y="5228634"/>
            <a:ext cx="4820582" cy="1427046"/>
          </a:xfrm>
          <a:prstGeom prst="chevron">
            <a:avLst>
              <a:gd name="adj" fmla="val 50000"/>
            </a:avLst>
          </a:prstGeom>
          <a:solidFill>
            <a:srgbClr val="34aeed">
              <a:alpha val="100000"/>
            </a:srgbClr>
          </a:solidFill>
          <a:ln w="28575" cap="flat" cmpd="sng" algn="ctr">
            <a:solidFill>
              <a:srgbClr val="1b1760"/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문체부의 정책브리핑 자료</a:t>
            </a:r>
            <a:r>
              <a: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,</a:t>
            </a:r>
            <a:endPara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법제처의 </a:t>
            </a:r>
            <a:r>
              <a:rPr xmlns:mc="http://schemas.openxmlformats.org/markup-compatibility/2006" xmlns:hp="http://schemas.haansoft.com/office/presentation/8.0" kumimoji="0" lang="ko-KR" altLang="en-US" sz="2300" b="1" i="0" u="sng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'현행법령'</a:t>
            </a: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2300" b="1" i="0" u="sng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'행정규칙'</a:t>
            </a: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목록 데이터</a:t>
            </a:r>
            <a:endPara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8" name="갈매기형 수장 67"/>
          <p:cNvSpPr/>
          <p:nvPr/>
        </p:nvSpPr>
        <p:spPr>
          <a:xfrm>
            <a:off x="3683684" y="5228634"/>
            <a:ext cx="4820582" cy="1427046"/>
          </a:xfrm>
          <a:prstGeom prst="chevron">
            <a:avLst>
              <a:gd name="adj" fmla="val 50000"/>
            </a:avLst>
          </a:prstGeom>
          <a:solidFill>
            <a:srgbClr val="37c9ef">
              <a:alpha val="100000"/>
            </a:srgbClr>
          </a:solidFill>
          <a:ln w="28575" cap="flat" cmpd="sng" algn="ctr">
            <a:solidFill>
              <a:srgbClr val="1b1760"/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문체부의 정책브리핑 자료</a:t>
            </a:r>
            <a:endPara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9" name="갈매기형 수장 68"/>
          <p:cNvSpPr/>
          <p:nvPr/>
        </p:nvSpPr>
        <p:spPr>
          <a:xfrm>
            <a:off x="1129446" y="5228634"/>
            <a:ext cx="3112732" cy="1427046"/>
          </a:xfrm>
          <a:prstGeom prst="homePlate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28575" cap="flat" cmpd="sng" algn="ctr">
            <a:solidFill>
              <a:srgbClr val="1b1760"/>
            </a:solidFill>
            <a:prstDash val="solid"/>
            <a:round/>
            <a:headEnd w="med" len="med"/>
            <a:tailEnd w="med" len="me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요청 데이터</a:t>
            </a:r>
            <a:endPara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0" name="갈매기형 수장 69"/>
          <p:cNvSpPr/>
          <p:nvPr/>
        </p:nvSpPr>
        <p:spPr>
          <a:xfrm>
            <a:off x="12199516" y="6740814"/>
            <a:ext cx="4820582" cy="1427046"/>
          </a:xfrm>
          <a:prstGeom prst="chevron">
            <a:avLst>
              <a:gd name="adj" fmla="val 50000"/>
            </a:avLst>
          </a:prstGeom>
          <a:solidFill>
            <a:srgbClr val="2c92d5">
              <a:alpha val="100000"/>
            </a:srgbClr>
          </a:solidFill>
          <a:ln w="28575" cap="flat" cmpd="sng" algn="ctr">
            <a:solidFill>
              <a:srgbClr val="1b1760"/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sng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증분데이터 처리를</a:t>
            </a: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포함한 전체 API 완성</a:t>
            </a:r>
            <a:endPara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1" name="갈매기형 수장 70"/>
          <p:cNvSpPr/>
          <p:nvPr/>
        </p:nvSpPr>
        <p:spPr>
          <a:xfrm>
            <a:off x="7947019" y="6740814"/>
            <a:ext cx="4820582" cy="1427046"/>
          </a:xfrm>
          <a:prstGeom prst="chevron">
            <a:avLst>
              <a:gd name="adj" fmla="val 50000"/>
            </a:avLst>
          </a:prstGeom>
          <a:solidFill>
            <a:srgbClr val="34aeed">
              <a:alpha val="100000"/>
            </a:srgbClr>
          </a:solidFill>
          <a:ln w="28575" cap="flat" cmpd="sng" algn="ctr">
            <a:solidFill>
              <a:srgbClr val="1b1760"/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700" b="1" i="0" u="sng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J</a:t>
            </a:r>
            <a:r>
              <a:rPr xmlns:mc="http://schemas.openxmlformats.org/markup-compatibility/2006" xmlns:hp="http://schemas.haansoft.com/office/presentation/8.0" kumimoji="0" lang="en-US" altLang="ko-KR" sz="2700" b="1" i="0" u="sng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SON</a:t>
            </a:r>
            <a:r>
              <a:rPr xmlns:mc="http://schemas.openxmlformats.org/markup-compatibility/2006" xmlns:hp="http://schemas.haansoft.com/office/presentation/8.0" kumimoji="0" lang="EN-US" altLang="en-US" sz="2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으로 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변환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2" name="갈매기형 수장 71"/>
          <p:cNvSpPr/>
          <p:nvPr/>
        </p:nvSpPr>
        <p:spPr>
          <a:xfrm>
            <a:off x="3683684" y="6740814"/>
            <a:ext cx="4820582" cy="1427046"/>
          </a:xfrm>
          <a:prstGeom prst="chevron">
            <a:avLst>
              <a:gd name="adj" fmla="val 50000"/>
            </a:avLst>
          </a:prstGeom>
          <a:solidFill>
            <a:srgbClr val="37c9ef">
              <a:alpha val="100000"/>
            </a:srgbClr>
          </a:solidFill>
          <a:ln w="28575" cap="flat" cmpd="sng" algn="ctr">
            <a:solidFill>
              <a:srgbClr val="1b1760"/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매핑된 데이터는</a:t>
            </a:r>
            <a:r>
              <a: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csv</a:t>
            </a: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로 변환</a:t>
            </a:r>
            <a:endPara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3" name="갈매기형 수장 72"/>
          <p:cNvSpPr/>
          <p:nvPr/>
        </p:nvSpPr>
        <p:spPr>
          <a:xfrm>
            <a:off x="1129446" y="6740814"/>
            <a:ext cx="3112732" cy="1427046"/>
          </a:xfrm>
          <a:prstGeom prst="homePlate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28575" cap="flat" cmpd="sng" algn="ctr">
            <a:solidFill>
              <a:srgbClr val="1b1760"/>
            </a:solidFill>
            <a:prstDash val="solid"/>
            <a:round/>
            <a:headEnd w="med" len="med"/>
            <a:tailEnd w="med" len="me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API 개발</a:t>
            </a:r>
            <a:endPara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4" name="갈매기형 수장 73"/>
          <p:cNvSpPr/>
          <p:nvPr/>
        </p:nvSpPr>
        <p:spPr>
          <a:xfrm>
            <a:off x="12199516" y="8252994"/>
            <a:ext cx="4820582" cy="1427046"/>
          </a:xfrm>
          <a:prstGeom prst="chevron">
            <a:avLst>
              <a:gd name="adj" fmla="val 50000"/>
            </a:avLst>
          </a:prstGeom>
          <a:solidFill>
            <a:srgbClr val="2c92d5">
              <a:alpha val="100000"/>
            </a:srgbClr>
          </a:solidFill>
          <a:ln w="28575" cap="flat" cmpd="sng" algn="ctr">
            <a:solidFill>
              <a:srgbClr val="1b1760"/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csv </a:t>
            </a:r>
            <a:r>
              <a: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형식으로 </a:t>
            </a:r>
            <a:endPara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300" b="1" i="0" u="sng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전체 데이터</a:t>
            </a:r>
            <a:r>
              <a: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가 모두 </a:t>
            </a:r>
            <a:r>
              <a:rPr xmlns:mc="http://schemas.openxmlformats.org/markup-compatibility/2006" xmlns:hp="http://schemas.haansoft.com/office/presentation/8.0" kumimoji="0" lang="en-US" altLang="ko-KR" sz="2300" b="1" i="0" u="sng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저장</a:t>
            </a:r>
            <a:r>
              <a: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된 산출물</a:t>
            </a:r>
            <a:endPara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5" name="갈매기형 수장 74"/>
          <p:cNvSpPr/>
          <p:nvPr/>
        </p:nvSpPr>
        <p:spPr>
          <a:xfrm>
            <a:off x="7947019" y="8252994"/>
            <a:ext cx="4820582" cy="1427046"/>
          </a:xfrm>
          <a:prstGeom prst="chevron">
            <a:avLst>
              <a:gd name="adj" fmla="val 50000"/>
            </a:avLst>
          </a:prstGeom>
          <a:solidFill>
            <a:srgbClr val="34aeed">
              <a:alpha val="100000"/>
            </a:srgbClr>
          </a:solidFill>
          <a:ln w="28575" cap="flat" cmpd="sng" algn="ctr">
            <a:solidFill>
              <a:srgbClr val="1b1760"/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sng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JSON</a:t>
            </a: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으로 저장</a:t>
            </a:r>
            <a:endPara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6" name="갈매기형 수장 75"/>
          <p:cNvSpPr/>
          <p:nvPr/>
        </p:nvSpPr>
        <p:spPr>
          <a:xfrm>
            <a:off x="3683684" y="8252994"/>
            <a:ext cx="4820582" cy="1427046"/>
          </a:xfrm>
          <a:prstGeom prst="chevron">
            <a:avLst>
              <a:gd name="adj" fmla="val 50000"/>
            </a:avLst>
          </a:prstGeom>
          <a:solidFill>
            <a:srgbClr val="37c9ef">
              <a:alpha val="100000"/>
            </a:srgbClr>
          </a:solidFill>
          <a:ln w="28575" cap="flat" cmpd="sng" algn="ctr">
            <a:solidFill>
              <a:srgbClr val="1b1760"/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7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csv</a:t>
            </a:r>
            <a:r>
              <a:rPr xmlns:mc="http://schemas.openxmlformats.org/markup-compatibility/2006" xmlns:hp="http://schemas.haansoft.com/office/presentation/8.0" kumimoji="0" lang="EN-US" altLang="en-US" sz="23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로 저장</a:t>
            </a:r>
            <a:endParaRPr xmlns:mc="http://schemas.openxmlformats.org/markup-compatibility/2006" xmlns:hp="http://schemas.haansoft.com/office/presentation/8.0" kumimoji="0" lang="EN-US" altLang="en-US" sz="23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7" name="갈매기형 수장 76"/>
          <p:cNvSpPr/>
          <p:nvPr/>
        </p:nvSpPr>
        <p:spPr>
          <a:xfrm>
            <a:off x="1129446" y="8252994"/>
            <a:ext cx="3112732" cy="1427046"/>
          </a:xfrm>
          <a:prstGeom prst="homePlate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28575" cap="flat" cmpd="sng" algn="ctr">
            <a:solidFill>
              <a:srgbClr val="1b1760"/>
            </a:solidFill>
            <a:prstDash val="solid"/>
            <a:round/>
            <a:headEnd w="med" len="med"/>
            <a:tailEnd w="med" len="me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DB  저장</a:t>
            </a:r>
            <a:endPara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360863" y="2799621"/>
            <a:ext cx="17573892" cy="7107247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grpSp>
        <p:nvGrpSpPr>
          <p:cNvPr id="4" name="Group 4"/>
          <p:cNvGrpSpPr/>
          <p:nvPr/>
        </p:nvGrpSpPr>
        <p:grpSpPr>
          <a:xfrm rot="0">
            <a:off x="-106109" y="-115661"/>
            <a:ext cx="18500216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73629" y="1017814"/>
            <a:ext cx="6609576" cy="83003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altLang="ko-KR" sz="5500" b="1" spc="-220">
                <a:solidFill>
                  <a:srgbClr val="1fa1e4"/>
                </a:solidFill>
                <a:ea typeface="Gothic A1 Bold Bold"/>
              </a:rPr>
              <a:t>2.2</a:t>
            </a:r>
            <a:r>
              <a:rPr lang="ko-KR" altLang="en-US" sz="5500" b="1" spc="-22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altLang="ko-KR" sz="5500" b="1" spc="-220">
                <a:solidFill>
                  <a:srgbClr val="1fa1e4"/>
                </a:solidFill>
                <a:ea typeface="Gothic A1 Bold Bold"/>
              </a:rPr>
              <a:t>  </a:t>
            </a:r>
            <a:r>
              <a:rPr lang="ko-KR" altLang="en-US" sz="5500" b="1" spc="-220">
                <a:solidFill>
                  <a:srgbClr val="1fa1e4"/>
                </a:solidFill>
                <a:ea typeface="Gothic A1 Bold Bold"/>
              </a:rPr>
              <a:t>요구사항 분석</a:t>
            </a:r>
            <a:endParaRPr lang="ko-KR" altLang="en-US" sz="5500" b="1" spc="-22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32" name="그룹 31"/>
          <p:cNvGrpSpPr/>
          <p:nvPr/>
        </p:nvGrpSpPr>
        <p:grpSpPr>
          <a:xfrm rot="0">
            <a:off x="1075129" y="785522"/>
            <a:ext cx="1462312" cy="1191924"/>
            <a:chOff x="1075129" y="785522"/>
            <a:chExt cx="1462312" cy="1191924"/>
          </a:xfrm>
        </p:grpSpPr>
        <p:grpSp>
          <p:nvGrpSpPr>
            <p:cNvPr id="33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34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35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36" name="TextBox 19"/>
            <p:cNvSpPr txBox="1"/>
            <p:nvPr/>
          </p:nvSpPr>
          <p:spPr>
            <a:xfrm>
              <a:off x="1075129" y="1065928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1.2</a:t>
              </a:r>
              <a:endPara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rcRect l="51310"/>
          <a:stretch>
            <a:fillRect/>
          </a:stretch>
        </p:blipFill>
        <p:spPr>
          <a:xfrm>
            <a:off x="8463519" y="3328884"/>
            <a:ext cx="9471236" cy="642676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3370" r="58540"/>
          <a:stretch>
            <a:fillRect/>
          </a:stretch>
        </p:blipFill>
        <p:spPr>
          <a:xfrm>
            <a:off x="524573" y="3328884"/>
            <a:ext cx="7589386" cy="6426764"/>
          </a:xfrm>
          <a:prstGeom prst="rect">
            <a:avLst/>
          </a:prstGeom>
        </p:spPr>
      </p:pic>
      <p:sp>
        <p:nvSpPr>
          <p:cNvPr id="39" name="가로 글상자 38"/>
          <p:cNvSpPr txBox="1"/>
          <p:nvPr/>
        </p:nvSpPr>
        <p:spPr>
          <a:xfrm>
            <a:off x="5741595" y="2406392"/>
            <a:ext cx="6776440" cy="544453"/>
          </a:xfrm>
          <a:prstGeom prst="rect">
            <a:avLst/>
          </a:prstGeom>
          <a:solidFill>
            <a:srgbClr val="f2f2f2">
              <a:alpha val="100000"/>
            </a:srgbClr>
          </a:solidFill>
          <a:ln w="25400">
            <a:solidFill>
              <a:srgbClr val="0b3b7b"/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b3b7b"/>
                </a:solidFill>
                <a:latin typeface="Calibri"/>
                <a:ea typeface="맑은 고딕"/>
                <a:cs typeface="맑은 고딕"/>
              </a:rPr>
              <a:t>테이블 정의서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rgbClr val="0b3b7b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581131" y="2799621"/>
            <a:ext cx="17163244" cy="7107247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grpSp>
        <p:nvGrpSpPr>
          <p:cNvPr id="4" name="Group 4"/>
          <p:cNvGrpSpPr/>
          <p:nvPr/>
        </p:nvGrpSpPr>
        <p:grpSpPr>
          <a:xfrm rot="0">
            <a:off x="-106109" y="-115661"/>
            <a:ext cx="18500216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73629" y="1017814"/>
            <a:ext cx="6609576" cy="83003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altLang="ko-KR" sz="5500" b="1" spc="-220">
                <a:solidFill>
                  <a:srgbClr val="1fa1e4"/>
                </a:solidFill>
                <a:ea typeface="Gothic A1 Bold Bold"/>
              </a:rPr>
              <a:t>2.2</a:t>
            </a:r>
            <a:r>
              <a:rPr lang="ko-KR" altLang="en-US" sz="5500" b="1" spc="-22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altLang="ko-KR" sz="5500" b="1" spc="-220">
                <a:solidFill>
                  <a:srgbClr val="1fa1e4"/>
                </a:solidFill>
                <a:ea typeface="Gothic A1 Bold Bold"/>
              </a:rPr>
              <a:t>  </a:t>
            </a:r>
            <a:r>
              <a:rPr lang="ko-KR" altLang="en-US" sz="5500" b="1" spc="-220">
                <a:solidFill>
                  <a:srgbClr val="1fa1e4"/>
                </a:solidFill>
                <a:ea typeface="Gothic A1 Bold Bold"/>
              </a:rPr>
              <a:t>요구사항 분석</a:t>
            </a:r>
            <a:endParaRPr lang="ko-KR" altLang="en-US" sz="5500" b="1" spc="-22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32" name="그룹 31"/>
          <p:cNvGrpSpPr/>
          <p:nvPr/>
        </p:nvGrpSpPr>
        <p:grpSpPr>
          <a:xfrm rot="0">
            <a:off x="1075129" y="785522"/>
            <a:ext cx="1462312" cy="1191924"/>
            <a:chOff x="1075129" y="785522"/>
            <a:chExt cx="1462312" cy="1191924"/>
          </a:xfrm>
        </p:grpSpPr>
        <p:grpSp>
          <p:nvGrpSpPr>
            <p:cNvPr id="33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34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35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36" name="TextBox 19"/>
            <p:cNvSpPr txBox="1"/>
            <p:nvPr/>
          </p:nvSpPr>
          <p:spPr>
            <a:xfrm>
              <a:off x="1075129" y="1065928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1.2</a:t>
              </a:r>
              <a:endPara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rcRect l="3370" r="58540"/>
          <a:stretch>
            <a:fillRect/>
          </a:stretch>
        </p:blipFill>
        <p:spPr>
          <a:xfrm>
            <a:off x="959175" y="3328884"/>
            <a:ext cx="7589386" cy="6426764"/>
          </a:xfrm>
          <a:prstGeom prst="rect">
            <a:avLst/>
          </a:prstGeom>
        </p:spPr>
      </p:pic>
      <p:sp>
        <p:nvSpPr>
          <p:cNvPr id="39" name="가로 글상자 38"/>
          <p:cNvSpPr txBox="1"/>
          <p:nvPr/>
        </p:nvSpPr>
        <p:spPr>
          <a:xfrm>
            <a:off x="5741595" y="2406392"/>
            <a:ext cx="6776440" cy="544453"/>
          </a:xfrm>
          <a:prstGeom prst="rect">
            <a:avLst/>
          </a:prstGeom>
          <a:solidFill>
            <a:srgbClr val="f2f2f2">
              <a:alpha val="100000"/>
            </a:srgbClr>
          </a:solidFill>
          <a:ln w="25400">
            <a:solidFill>
              <a:srgbClr val="0b3b7b"/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b3b7b"/>
                </a:solidFill>
                <a:latin typeface="Calibri"/>
                <a:ea typeface="맑은 고딕"/>
                <a:cs typeface="맑은 고딕"/>
              </a:rPr>
              <a:t>테이블 정의서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rgbClr val="0b3b7b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39148" y="3328884"/>
            <a:ext cx="8602790" cy="6391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2036754" y="2557609"/>
            <a:ext cx="14214492" cy="7500476"/>
          </a:xfrm>
          <a:prstGeom prst="rect">
            <a:avLst/>
          </a:prstGeom>
          <a:solidFill>
            <a:srgbClr val="ffffff">
              <a:alpha val="100000"/>
            </a:srgbClr>
          </a:solidFill>
          <a:ln w="25400" cap="flat" cmpd="sng" algn="ctr">
            <a:solidFill>
              <a:srgbClr val="263e5b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-106109" y="-115661"/>
            <a:ext cx="18500216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73629" y="1017814"/>
            <a:ext cx="6609576" cy="83003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altLang="ko-KR" sz="5500" b="1" spc="-220">
                <a:solidFill>
                  <a:srgbClr val="1fa1e4"/>
                </a:solidFill>
                <a:ea typeface="Gothic A1 Bold Bold"/>
              </a:rPr>
              <a:t>2.3</a:t>
            </a:r>
            <a:r>
              <a:rPr lang="ko-KR" altLang="en-US" sz="5500" b="1" spc="-220">
                <a:solidFill>
                  <a:srgbClr val="1fa1e4"/>
                </a:solidFill>
                <a:ea typeface="Gothic A1 Bold Bold"/>
              </a:rPr>
              <a:t> </a:t>
            </a:r>
            <a:r>
              <a:rPr lang="en-US" altLang="ko-KR" sz="5500" b="1" spc="-220">
                <a:solidFill>
                  <a:srgbClr val="1fa1e4"/>
                </a:solidFill>
                <a:ea typeface="Gothic A1 Bold Bold"/>
              </a:rPr>
              <a:t>  </a:t>
            </a:r>
            <a:r>
              <a:rPr lang="ko-KR" altLang="en-US" sz="5500" b="1" spc="-220">
                <a:solidFill>
                  <a:srgbClr val="1fa1e4"/>
                </a:solidFill>
                <a:ea typeface="Gothic A1 Bold Bold"/>
              </a:rPr>
              <a:t>서비스 흐름 설계</a:t>
            </a:r>
            <a:endParaRPr lang="ko-KR" altLang="en-US" sz="5500" b="1" spc="-22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r="32420"/>
          <a:stretch>
            <a:fillRect/>
          </a:stretch>
        </p:blipFill>
        <p:spPr>
          <a:xfrm>
            <a:off x="3115216" y="3178853"/>
            <a:ext cx="12077503" cy="6652404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 rot="0">
            <a:off x="1075129" y="785522"/>
            <a:ext cx="1462312" cy="1191924"/>
            <a:chOff x="1075129" y="785522"/>
            <a:chExt cx="1462312" cy="1191924"/>
          </a:xfrm>
        </p:grpSpPr>
        <p:grpSp>
          <p:nvGrpSpPr>
            <p:cNvPr id="33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34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35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36" name="TextBox 19"/>
            <p:cNvSpPr txBox="1"/>
            <p:nvPr/>
          </p:nvSpPr>
          <p:spPr>
            <a:xfrm>
              <a:off x="1075129" y="1065928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1.3</a:t>
              </a:r>
              <a:endPara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38" name="가로 글상자 37"/>
          <p:cNvSpPr txBox="1"/>
          <p:nvPr/>
        </p:nvSpPr>
        <p:spPr>
          <a:xfrm>
            <a:off x="5741595" y="2253985"/>
            <a:ext cx="6776440" cy="544460"/>
          </a:xfrm>
          <a:prstGeom prst="rect">
            <a:avLst/>
          </a:prstGeom>
          <a:solidFill>
            <a:srgbClr val="f2f2f2">
              <a:alpha val="100000"/>
            </a:srgbClr>
          </a:solidFill>
          <a:ln w="25400">
            <a:solidFill>
              <a:srgbClr val="0b3b7b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b3b7b"/>
                </a:solidFill>
                <a:latin typeface="Calibri"/>
                <a:ea typeface="맑은 고딕"/>
                <a:cs typeface="맑은 고딕"/>
              </a:rPr>
              <a:t>서비스 흐름도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rgbClr val="0b3b7b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-685170" y="1977446"/>
            <a:ext cx="20641258" cy="8761120"/>
          </a:xfrm>
          <a:prstGeom prst="rect">
            <a:avLst/>
          </a:prstGeom>
          <a:solidFill>
            <a:schemeClr val="l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rcRect l="13200" t="11330" r="74170" b="42410"/>
          <a:stretch>
            <a:fillRect/>
          </a:stretch>
        </p:blipFill>
        <p:spPr>
          <a:xfrm>
            <a:off x="867386" y="3372927"/>
            <a:ext cx="4118119" cy="5615590"/>
          </a:xfrm>
          <a:prstGeom prst="rect">
            <a:avLst/>
          </a:prstGeom>
          <a:ln w="19050">
            <a:solidFill>
              <a:schemeClr val="dk1"/>
            </a:solidFill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rcRect l="24840" t="38610" r="58230"/>
          <a:stretch>
            <a:fillRect/>
          </a:stretch>
        </p:blipFill>
        <p:spPr>
          <a:xfrm>
            <a:off x="5665986" y="3372927"/>
            <a:ext cx="4158494" cy="5615589"/>
          </a:xfrm>
          <a:prstGeom prst="rect">
            <a:avLst/>
          </a:prstGeom>
          <a:ln w="19050">
            <a:solidFill>
              <a:schemeClr val="dk1"/>
            </a:solidFill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/>
          <a:srcRect l="41770" t="34060" r="32420" b="10250"/>
          <a:stretch>
            <a:fillRect/>
          </a:stretch>
        </p:blipFill>
        <p:spPr>
          <a:xfrm>
            <a:off x="10510236" y="3372927"/>
            <a:ext cx="6723928" cy="5615589"/>
          </a:xfrm>
          <a:prstGeom prst="rect">
            <a:avLst/>
          </a:prstGeom>
          <a:ln w="19050">
            <a:solidFill>
              <a:schemeClr val="dk1"/>
            </a:solidFill>
          </a:ln>
        </p:spPr>
      </p:pic>
      <p:sp>
        <p:nvSpPr>
          <p:cNvPr id="43" name="오른쪽 화살표 42"/>
          <p:cNvSpPr/>
          <p:nvPr/>
        </p:nvSpPr>
        <p:spPr>
          <a:xfrm>
            <a:off x="5136723" y="5488502"/>
            <a:ext cx="378045" cy="173900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4" name="오른쪽 화살표 43"/>
          <p:cNvSpPr/>
          <p:nvPr/>
        </p:nvSpPr>
        <p:spPr>
          <a:xfrm>
            <a:off x="9956649" y="5488502"/>
            <a:ext cx="378045" cy="173900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>
              <a:alpha val="100000"/>
            </a:srgbClr>
          </a:solidFill>
          <a:ln w="254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3" grpId="1" animBg="1"/>
      <p:bldP spid="44" grpId="2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fa1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547279" y="547279"/>
            <a:ext cx="17193440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10"/>
              </a:srgbClr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09" name="Freeform 17"/>
          <p:cNvSpPr/>
          <p:nvPr/>
        </p:nvSpPr>
        <p:spPr>
          <a:xfrm>
            <a:off x="3851371" y="3993174"/>
            <a:ext cx="2387895" cy="2360069"/>
          </a:xfrm>
          <a:custGeom>
            <a:avLst/>
            <a:gd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1000" b="1" i="0" u="none" strike="noStrike" kern="1200" cap="none" spc="0" normalizeH="0" baseline="0" mc:Ignorable="hp" hp:hslEmbossed="0">
              <a:solidFill>
                <a:srgbClr val="1fa1e4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1" name="TextBox 19"/>
          <p:cNvSpPr txBox="1"/>
          <p:nvPr/>
        </p:nvSpPr>
        <p:spPr>
          <a:xfrm>
            <a:off x="4196321" y="5143500"/>
            <a:ext cx="1710480" cy="733425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p>
            <a:pPr marL="0" lvl="0" indent="0" algn="ctr" defTabSz="914400" rtl="0" eaLnBrk="1" latinLnBrk="0" hangingPunct="1">
              <a:lnSpc>
                <a:spcPts val="575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1000" b="1" i="0" u="none" strike="noStrike" kern="1200" cap="none" spc="47" normalizeH="0" baseline="0" mc:Ignorable="hp" hp:hslEmbossed="0">
                <a:solidFill>
                  <a:srgbClr val="1fa1e4"/>
                </a:solidFill>
                <a:latin typeface="Montserrat Extra-Bold"/>
              </a:rPr>
              <a:t>0</a:t>
            </a:r>
            <a:r>
              <a:rPr xmlns:mc="http://schemas.openxmlformats.org/markup-compatibility/2006" xmlns:hp="http://schemas.haansoft.com/office/presentation/8.0" kumimoji="0" lang="en-US" altLang="ko-KR" sz="11000" b="1" i="0" u="none" strike="noStrike" kern="1200" cap="none" spc="47" normalizeH="0" baseline="0" mc:Ignorable="hp" hp:hslEmbossed="0">
                <a:solidFill>
                  <a:srgbClr val="1fa1e4"/>
                </a:solidFill>
                <a:latin typeface="Montserrat Extra-Bold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1000" b="1" i="0" u="none" strike="noStrike" kern="1200" cap="none" spc="47" normalizeH="0" baseline="0" mc:Ignorable="hp" hp:hslEmbossed="0">
              <a:solidFill>
                <a:srgbClr val="1fa1e4"/>
              </a:solidFill>
              <a:latin typeface="Montserrat Extra-Bold"/>
            </a:endParaRPr>
          </a:p>
        </p:txBody>
      </p:sp>
      <p:sp>
        <p:nvSpPr>
          <p:cNvPr id="206" name="TextBox 25"/>
          <p:cNvSpPr txBox="1"/>
          <p:nvPr/>
        </p:nvSpPr>
        <p:spPr>
          <a:xfrm>
            <a:off x="6390484" y="5117589"/>
            <a:ext cx="9482717" cy="835536"/>
          </a:xfrm>
          <a:prstGeom prst="rect">
            <a:avLst/>
          </a:prstGeom>
          <a:solidFill>
            <a:srgbClr val="1fa1e4"/>
          </a:solidFill>
        </p:spPr>
        <p:txBody>
          <a:bodyPr wrap="square" lIns="0" tIns="0" rIns="0" bIns="0" anchor="t">
            <a:spAutoFit/>
          </a:bodyPr>
          <a:p>
            <a:pPr marL="0" lvl="0" indent="0" algn="l" defTabSz="914400" rtl="0" eaLnBrk="1" latinLnBrk="0" hangingPunct="1">
              <a:lnSpc>
                <a:spcPts val="6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0" b="1" i="0" u="none" strike="noStrike" kern="1200" cap="none" spc="-220" normalizeH="0" baseline="0" mc:Ignorable="hp" hp:hslEmbossed="0">
                <a:solidFill>
                  <a:schemeClr val="lt1"/>
                </a:solidFill>
                <a:ea typeface="Gothic A1 Bold Bold"/>
              </a:rPr>
              <a:t>프로그램 개발</a:t>
            </a:r>
            <a:endParaRPr xmlns:mc="http://schemas.openxmlformats.org/markup-compatibility/2006" xmlns:hp="http://schemas.haansoft.com/office/presentation/8.0" kumimoji="0" lang="ko-KR" altLang="en-US" sz="11000" b="1" i="0" u="none" strike="noStrike" kern="1200" cap="none" spc="-220" normalizeH="0" baseline="0" mc:Ignorable="hp" hp:hslEmbossed="0">
              <a:solidFill>
                <a:schemeClr val="lt1"/>
              </a:solidFill>
              <a:ea typeface="Gothic A1 Bold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0">
            <a:off x="-106109" y="-115661"/>
            <a:ext cx="18500216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26650" y="4333875"/>
            <a:ext cx="9853858" cy="16763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lvl="0" indent="0" algn="l" defTabSz="914400" rtl="0" eaLnBrk="1" latinLnBrk="0" hangingPunct="1">
              <a:lnSpc>
                <a:spcPts val="6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0" b="1" i="0" u="none" strike="noStrike" kern="1200" cap="none" spc="-220" normalizeH="0" baseline="0" mc:Ignorable="hp" hp:hslEmbossed="0">
                <a:solidFill>
                  <a:srgbClr val="0b3b7b"/>
                </a:solidFill>
                <a:ea typeface="Gothic A1 Bold Bold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8000" b="1" i="0" u="none" strike="noStrike" kern="1200" cap="none" spc="-220" normalizeH="0" baseline="0" mc:Ignorable="hp" hp:hslEmbossed="0">
                <a:solidFill>
                  <a:srgbClr val="0b3b7b"/>
                </a:solidFill>
                <a:ea typeface="Gothic A1 Bold Bold"/>
              </a:rPr>
              <a:t>JAVA, Spring Boo</a:t>
            </a:r>
            <a:r>
              <a:rPr xmlns:mc="http://schemas.openxmlformats.org/markup-compatibility/2006" xmlns:hp="http://schemas.haansoft.com/office/presentation/8.0" kumimoji="0" lang="en-US" altLang="ko-KR" sz="8000" b="1" i="0" u="none" strike="noStrike" kern="1200" cap="none" spc="-220" normalizeH="0" baseline="0" mc:Ignorable="hp" hp:hslEmbossed="0">
                <a:solidFill>
                  <a:srgbClr val="0b3b7b"/>
                </a:solidFill>
                <a:ea typeface="Gothic A1 Bold Bold"/>
              </a:rPr>
              <a:t>t]</a:t>
            </a:r>
            <a:endParaRPr xmlns:mc="http://schemas.openxmlformats.org/markup-compatibility/2006" xmlns:hp="http://schemas.haansoft.com/office/presentation/8.0" kumimoji="0" lang="en-US" altLang="ko-KR" sz="8000" b="1" i="0" u="none" strike="noStrike" kern="1200" cap="none" spc="-220" normalizeH="0" baseline="0" mc:Ignorable="hp" hp:hslEmbossed="0">
              <a:solidFill>
                <a:srgbClr val="0b3b7b"/>
              </a:solidFill>
              <a:ea typeface="Gothic A1 Bold Bold"/>
            </a:endParaRPr>
          </a:p>
          <a:p>
            <a:pPr marL="0" lvl="0" indent="0" algn="l" defTabSz="914400" rtl="0" eaLnBrk="1" latinLnBrk="0" hangingPunct="1">
              <a:lnSpc>
                <a:spcPts val="6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8000" b="1" spc="-22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21" name="그룹 20"/>
          <p:cNvGrpSpPr/>
          <p:nvPr/>
        </p:nvGrpSpPr>
        <p:grpSpPr>
          <a:xfrm rot="0">
            <a:off x="3926978" y="3940837"/>
            <a:ext cx="2948749" cy="2403511"/>
            <a:chOff x="1056685" y="785522"/>
            <a:chExt cx="1462312" cy="1191923"/>
          </a:xfrm>
        </p:grpSpPr>
        <p:grpSp>
          <p:nvGrpSpPr>
            <p:cNvPr id="22" name="Group 16"/>
            <p:cNvGrpSpPr/>
            <p:nvPr/>
          </p:nvGrpSpPr>
          <p:grpSpPr>
            <a:xfrm rot="0">
              <a:off x="1170722" y="785522"/>
              <a:ext cx="1205977" cy="1191923"/>
              <a:chOff x="1813" y="0"/>
              <a:chExt cx="809173" cy="812800"/>
            </a:xfrm>
          </p:grpSpPr>
          <p:sp>
            <p:nvSpPr>
              <p:cNvPr id="23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0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24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0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25" name="TextBox 19"/>
            <p:cNvSpPr txBox="1"/>
            <p:nvPr/>
          </p:nvSpPr>
          <p:spPr>
            <a:xfrm>
              <a:off x="1056685" y="1307232"/>
              <a:ext cx="1462312" cy="36283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0000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2.1</a:t>
              </a:r>
              <a:endParaRPr xmlns:mc="http://schemas.openxmlformats.org/markup-compatibility/2006" xmlns:hp="http://schemas.haansoft.com/office/presentation/8.0" kumimoji="0" lang="en-US" altLang="ko-KR" sz="10000" b="1" i="0" u="none" strike="noStrike" kern="1200" cap="none" spc="47" normalizeH="0" baseline="0" mc:Ignorable="hp" hp:hslEmbossed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26" name="가로 글상자 25"/>
          <p:cNvSpPr txBox="1"/>
          <p:nvPr/>
        </p:nvSpPr>
        <p:spPr>
          <a:xfrm>
            <a:off x="6926650" y="5417671"/>
            <a:ext cx="5802442" cy="926678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0" hangingPunct="1">
              <a:lnSpc>
                <a:spcPts val="6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0" b="1" i="0" u="none" strike="noStrike" kern="1200" cap="none" spc="-220" normalizeH="0" baseline="0" mc:Ignorable="hp" hp:hslEmbossed="0">
                <a:solidFill>
                  <a:srgbClr val="1fa1e4"/>
                </a:solidFill>
                <a:ea typeface="Gothic A1 Bold Bold"/>
              </a:rPr>
              <a:t>매핑 API 개발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25970"/>
          <a:stretch>
            <a:fillRect/>
          </a:stretch>
        </p:blipFill>
        <p:spPr>
          <a:xfrm>
            <a:off x="711159" y="2724012"/>
            <a:ext cx="12213290" cy="6739710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7010" y="8832225"/>
            <a:ext cx="16996518" cy="999033"/>
          </a:xfrm>
          <a:prstGeom prst="rect">
            <a:avLst/>
          </a:prstGeom>
        </p:spPr>
      </p:pic>
      <p:sp>
        <p:nvSpPr>
          <p:cNvPr id="114" name="직사각형 113"/>
          <p:cNvSpPr/>
          <p:nvPr/>
        </p:nvSpPr>
        <p:spPr>
          <a:xfrm>
            <a:off x="3308295" y="9101939"/>
            <a:ext cx="5280471" cy="222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 rot="0">
            <a:off x="-382734" y="326188"/>
            <a:ext cx="13551273" cy="1191924"/>
            <a:chOff x="-306977" y="531351"/>
            <a:chExt cx="13551273" cy="1191924"/>
          </a:xfrm>
        </p:grpSpPr>
        <p:sp>
          <p:nvSpPr>
            <p:cNvPr id="115" name="AutoShape 26"/>
            <p:cNvSpPr/>
            <p:nvPr/>
          </p:nvSpPr>
          <p:spPr>
            <a:xfrm>
              <a:off x="-306977" y="1184488"/>
              <a:ext cx="1335677" cy="0"/>
            </a:xfrm>
            <a:prstGeom prst="line">
              <a:avLst/>
            </a:prstGeom>
            <a:ln w="142875" cap="flat">
              <a:solidFill>
                <a:srgbClr val="0b3b7b">
                  <a:alpha val="100000"/>
                </a:srgbClr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6" name="TextBox 27"/>
            <p:cNvSpPr txBox="1"/>
            <p:nvPr/>
          </p:nvSpPr>
          <p:spPr>
            <a:xfrm>
              <a:off x="1273629" y="763643"/>
              <a:ext cx="11970667" cy="83003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ts val="66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5500" b="1" i="0" u="none" strike="noStrike" kern="1200" cap="none" spc="-220" normalizeH="0" baseline="0">
                  <a:solidFill>
                    <a:srgbClr val="1fa1e4"/>
                  </a:solidFill>
                  <a:ea typeface="Gothic A1 Bold Bold"/>
                </a:rPr>
                <a:t>3.1</a:t>
              </a:r>
              <a:r>
                <a:rPr kumimoji="0" lang="ko-KR" altLang="en-US" sz="5500" b="1" i="0" u="none" strike="noStrike" kern="1200" cap="none" spc="-220" normalizeH="0" baseline="0">
                  <a:solidFill>
                    <a:srgbClr val="1fa1e4"/>
                  </a:solidFill>
                  <a:ea typeface="Gothic A1 Bold Bold"/>
                </a:rPr>
                <a:t>   </a:t>
              </a:r>
              <a:r>
                <a:rPr kumimoji="0" lang="en-US" altLang="ko-KR" sz="5500" b="1" i="0" u="none" strike="noStrike" kern="1200" cap="none" spc="-220" normalizeH="0" baseline="0">
                  <a:solidFill>
                    <a:srgbClr val="0b3b7b"/>
                  </a:solidFill>
                  <a:ea typeface="Gothic A1 Bold Bold"/>
                </a:rPr>
                <a:t>[</a:t>
              </a:r>
              <a:r>
                <a:rPr kumimoji="0" lang="ko-KR" altLang="en-US" sz="5500" b="1" i="0" u="none" strike="noStrike" kern="1200" cap="none" spc="-220" normalizeH="0" baseline="0">
                  <a:solidFill>
                    <a:srgbClr val="0b3b7b"/>
                  </a:solidFill>
                  <a:ea typeface="Gothic A1 Bold Bold"/>
                </a:rPr>
                <a:t>JAVA, Spring Boot</a:t>
              </a:r>
              <a:r>
                <a:rPr kumimoji="0" lang="en-US" altLang="ko-KR" sz="5500" b="1" i="0" u="none" strike="noStrike" kern="1200" cap="none" spc="-220" normalizeH="0" baseline="0">
                  <a:solidFill>
                    <a:srgbClr val="0b3b7b"/>
                  </a:solidFill>
                  <a:ea typeface="Gothic A1 Bold Bold"/>
                </a:rPr>
                <a:t>]</a:t>
              </a:r>
              <a:r>
                <a:rPr kumimoji="0" lang="ko-KR" altLang="en-US" sz="5500" b="1" i="0" u="none" strike="noStrike" kern="1200" cap="none" spc="-220" normalizeH="0" baseline="0">
                  <a:solidFill>
                    <a:srgbClr val="1fa1e4"/>
                  </a:solidFill>
                  <a:ea typeface="Gothic A1 Bold Bold"/>
                </a:rPr>
                <a:t> 매핑 API 개발</a:t>
              </a:r>
              <a:endPara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 rot="0">
              <a:off x="1075129" y="531351"/>
              <a:ext cx="1462312" cy="1191924"/>
              <a:chOff x="1075129" y="785522"/>
              <a:chExt cx="1462312" cy="1191924"/>
            </a:xfrm>
          </p:grpSpPr>
          <p:grpSp>
            <p:nvGrpSpPr>
              <p:cNvPr id="118" name="Group 16"/>
              <p:cNvGrpSpPr/>
              <p:nvPr/>
            </p:nvGrpSpPr>
            <p:grpSpPr>
              <a:xfrm rot="0">
                <a:off x="1170721" y="785522"/>
                <a:ext cx="1205977" cy="1191924"/>
                <a:chOff x="1813" y="0"/>
                <a:chExt cx="809173" cy="812800"/>
              </a:xfrm>
            </p:grpSpPr>
            <p:sp>
              <p:nvSpPr>
                <p:cNvPr id="119" name="Freeform 17"/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avLst/>
                  <a:gdLst/>
                  <a:rect l="l" t="t" r="r" b="b"/>
                  <a:pathLst>
                    <a:path w="809173" h="812800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1fa1e4">
                    <a:alpha val="100000"/>
                  </a:srgbClr>
                </a:solidFill>
              </p:spPr>
              <p:txBody>
                <a:bodyPr anchor="ctr"/>
                <a:lstStyle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1" i="0" u="none" strike="noStrike" kern="1200" cap="none" spc="0" normalizeH="0" baseline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20" name="TextBox 1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anchor="ctr"/>
                <a:lstStyle/>
                <a:p>
                  <a:pPr marL="0" lvl="0" indent="0" algn="ctr" defTabSz="914400" rtl="0" eaLnBrk="1" latinLnBrk="0" hangingPunct="1">
                    <a:lnSpc>
                      <a:spcPts val="3249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1" i="0" u="none" strike="noStrike" kern="1200" cap="none" spc="0" normalizeH="0" baseline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21" name="TextBox 19"/>
              <p:cNvSpPr txBox="1"/>
              <p:nvPr/>
            </p:nvSpPr>
            <p:spPr>
              <a:xfrm>
                <a:off x="1075129" y="1065928"/>
                <a:ext cx="1462312" cy="731726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/>
              <a:p>
                <a:pPr marL="0" lvl="0" indent="0" algn="ctr" defTabSz="914400" rtl="0" eaLnBrk="1" latinLnBrk="0" hangingPunct="1">
                  <a:lnSpc>
                    <a:spcPts val="575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en-US" altLang="ko-KR" sz="4799" b="1" i="0" u="none" strike="noStrike" kern="1200" cap="none" spc="47" normalizeH="0" baseline="0">
                    <a:solidFill>
                      <a:srgbClr val="ffffff"/>
                    </a:solidFill>
                    <a:latin typeface="Montserrat Extra-Bold"/>
                  </a:rPr>
                  <a:t>3.1</a:t>
                </a:r>
                <a:endParaRPr kumimoji="0" lang="en-US" altLang="ko-KR" sz="4799" b="1" i="0" u="none" strike="noStrike" kern="1200" cap="none" spc="47" normalizeH="0" baseline="0">
                  <a:solidFill>
                    <a:srgbClr val="ffffff"/>
                  </a:solidFill>
                  <a:latin typeface="Montserrat Extra-Bold"/>
                </a:endParaRPr>
              </a:p>
            </p:txBody>
          </p:sp>
        </p:grpSp>
      </p:grpSp>
      <p:sp>
        <p:nvSpPr>
          <p:cNvPr id="45" name="직사각형 44"/>
          <p:cNvSpPr/>
          <p:nvPr/>
        </p:nvSpPr>
        <p:spPr>
          <a:xfrm>
            <a:off x="5514768" y="5358504"/>
            <a:ext cx="4309713" cy="3338619"/>
          </a:xfrm>
          <a:prstGeom prst="rect">
            <a:avLst/>
          </a:prstGeom>
          <a:solidFill>
            <a:schemeClr val="lt1">
              <a:alpha val="4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119640" y="5883435"/>
            <a:ext cx="2918013" cy="39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/>
              <a:t>ex) </a:t>
            </a:r>
            <a:r>
              <a:rPr lang="ko-KR" altLang="en-US" sz="2000"/>
              <a:t>현행법령</a:t>
            </a:r>
            <a:endParaRPr lang="ko-KR" altLang="en-US" sz="2000"/>
          </a:p>
        </p:txBody>
      </p:sp>
      <p:sp>
        <p:nvSpPr>
          <p:cNvPr id="48" name="TextBox 47"/>
          <p:cNvSpPr txBox="1"/>
          <p:nvPr/>
        </p:nvSpPr>
        <p:spPr>
          <a:xfrm>
            <a:off x="6145668" y="6428853"/>
            <a:ext cx="2922723" cy="388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/>
              <a:t>ex) 1~262</a:t>
            </a:r>
            <a:endParaRPr lang="ko-KR" altLang="en-US" sz="2000"/>
          </a:p>
        </p:txBody>
      </p:sp>
      <p:sp>
        <p:nvSpPr>
          <p:cNvPr id="63" name="TextBox 62"/>
          <p:cNvSpPr txBox="1"/>
          <p:nvPr/>
        </p:nvSpPr>
        <p:spPr>
          <a:xfrm>
            <a:off x="6682151" y="7027813"/>
            <a:ext cx="2000975" cy="390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/>
              <a:t>ex)20111101</a:t>
            </a:r>
            <a:endParaRPr lang="ko-KR" altLang="en-US" sz="2000"/>
          </a:p>
        </p:txBody>
      </p:sp>
      <p:sp>
        <p:nvSpPr>
          <p:cNvPr id="66" name="TextBox 65"/>
          <p:cNvSpPr txBox="1"/>
          <p:nvPr/>
        </p:nvSpPr>
        <p:spPr>
          <a:xfrm>
            <a:off x="6497685" y="7628453"/>
            <a:ext cx="2196825" cy="388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/>
              <a:t>ex)20111103</a:t>
            </a:r>
            <a:endParaRPr lang="ko-KR" altLang="en-US" sz="2000"/>
          </a:p>
        </p:txBody>
      </p:sp>
      <p:sp>
        <p:nvSpPr>
          <p:cNvPr id="123" name="직사각형 122"/>
          <p:cNvSpPr/>
          <p:nvPr/>
        </p:nvSpPr>
        <p:spPr>
          <a:xfrm>
            <a:off x="675792" y="1741095"/>
            <a:ext cx="17163244" cy="800552"/>
          </a:xfrm>
          <a:prstGeom prst="rect">
            <a:avLst/>
          </a:prstGeom>
          <a:solidFill>
            <a:srgbClr val="1fa1e4">
              <a:alpha val="100000"/>
            </a:srgbClr>
          </a:solidFill>
          <a:ln w="25400" cap="flat" cmpd="sng" algn="ctr">
            <a:solidFill>
              <a:srgbClr val="16438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메인 화면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cxnSp>
        <p:nvCxnSpPr>
          <p:cNvPr id="124" name="화살표 123"/>
          <p:cNvCxnSpPr>
            <a:stCxn id="45" idx="3"/>
            <a:endCxn id="125" idx="1"/>
          </p:cNvCxnSpPr>
          <p:nvPr/>
        </p:nvCxnSpPr>
        <p:spPr>
          <a:xfrm flipV="1">
            <a:off x="9824482" y="5139933"/>
            <a:ext cx="2726487" cy="18878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/>
          <p:cNvSpPr/>
          <p:nvPr/>
        </p:nvSpPr>
        <p:spPr>
          <a:xfrm>
            <a:off x="12550969" y="4272609"/>
            <a:ext cx="4921692" cy="1734647"/>
          </a:xfrm>
          <a:prstGeom prst="rect">
            <a:avLst/>
          </a:prstGeom>
          <a:solidFill>
            <a:schemeClr val="lt1"/>
          </a:solidFill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Calibri"/>
                <a:ea typeface="맑은 고딕"/>
                <a:cs typeface="맑은 고딕"/>
              </a:rPr>
              <a:t>불러올 데이터 정보 입력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chemeClr val="tx1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81"/>
          <p:cNvGrpSpPr/>
          <p:nvPr/>
        </p:nvGrpSpPr>
        <p:grpSpPr>
          <a:xfrm rot="0">
            <a:off x="675792" y="2875230"/>
            <a:ext cx="11719396" cy="6653592"/>
            <a:chOff x="225597" y="3329287"/>
            <a:chExt cx="11719396" cy="6250871"/>
          </a:xfrm>
        </p:grpSpPr>
        <p:pic>
          <p:nvPicPr>
            <p:cNvPr id="83" name="그림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75719" y="3329287"/>
              <a:ext cx="11359503" cy="2802408"/>
            </a:xfrm>
            <a:prstGeom prst="rect">
              <a:avLst/>
            </a:prstGeom>
          </p:spPr>
        </p:pic>
        <p:pic>
          <p:nvPicPr>
            <p:cNvPr id="84" name="그림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25597" y="7044651"/>
              <a:ext cx="11359503" cy="2535507"/>
            </a:xfrm>
            <a:prstGeom prst="rect">
              <a:avLst/>
            </a:prstGeom>
          </p:spPr>
        </p:pic>
        <p:sp>
          <p:nvSpPr>
            <p:cNvPr id="85" name="직사각형 17"/>
            <p:cNvSpPr/>
            <p:nvPr/>
          </p:nvSpPr>
          <p:spPr>
            <a:xfrm>
              <a:off x="275721" y="3329287"/>
              <a:ext cx="11359502" cy="676834"/>
            </a:xfrm>
            <a:prstGeom prst="rect">
              <a:avLst/>
            </a:prstGeom>
            <a:noFill/>
            <a:ln w="38100" cap="flat" cmpd="sng" algn="ctr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86" name="직사각형 18"/>
            <p:cNvSpPr/>
            <p:nvPr/>
          </p:nvSpPr>
          <p:spPr>
            <a:xfrm>
              <a:off x="275716" y="4730491"/>
              <a:ext cx="5705980" cy="566937"/>
            </a:xfrm>
            <a:prstGeom prst="rect">
              <a:avLst/>
            </a:prstGeom>
            <a:noFill/>
            <a:ln w="28575" cap="flat" cmpd="sng" algn="ctr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87" name="직사각형 21"/>
            <p:cNvSpPr/>
            <p:nvPr/>
          </p:nvSpPr>
          <p:spPr>
            <a:xfrm>
              <a:off x="275715" y="5297428"/>
              <a:ext cx="5439282" cy="834267"/>
            </a:xfrm>
            <a:prstGeom prst="rect">
              <a:avLst/>
            </a:prstGeom>
            <a:noFill/>
            <a:ln w="28575" cap="flat" cmpd="sng" algn="ctr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88" name="직사각형 24"/>
            <p:cNvSpPr/>
            <p:nvPr/>
          </p:nvSpPr>
          <p:spPr>
            <a:xfrm>
              <a:off x="6160179" y="7679346"/>
              <a:ext cx="2308860" cy="296773"/>
            </a:xfrm>
            <a:prstGeom prst="rect">
              <a:avLst/>
            </a:prstGeom>
            <a:noFill/>
            <a:ln w="28575" cap="flat" cmpd="sng" algn="ctr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89" name="직사각형 26"/>
            <p:cNvSpPr/>
            <p:nvPr/>
          </p:nvSpPr>
          <p:spPr>
            <a:xfrm>
              <a:off x="225597" y="8060352"/>
              <a:ext cx="8243442" cy="1510617"/>
            </a:xfrm>
            <a:prstGeom prst="rect">
              <a:avLst/>
            </a:prstGeom>
            <a:noFill/>
            <a:ln w="28575" cap="flat" cmpd="sng" algn="ctr">
              <a:solidFill>
                <a:srgbClr val="ff000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cxnSp>
          <p:nvCxnSpPr>
            <p:cNvPr id="90" name="직선 화살표 연결선 27"/>
            <p:cNvCxnSpPr>
              <a:stCxn id="85" idx="3"/>
              <a:endCxn id="95" idx="1"/>
            </p:cNvCxnSpPr>
            <p:nvPr/>
          </p:nvCxnSpPr>
          <p:spPr>
            <a:xfrm flipV="1">
              <a:off x="11635223" y="3562871"/>
              <a:ext cx="309770" cy="104832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>
                  <a:alpha val="100000"/>
                </a:srgbClr>
              </a:solidFill>
              <a:prstDash val="solid"/>
              <a:tailEnd type="triangle"/>
            </a:ln>
          </p:spPr>
        </p:cxnSp>
        <p:cxnSp>
          <p:nvCxnSpPr>
            <p:cNvPr id="91" name="직선 화살표 연결선 28"/>
            <p:cNvCxnSpPr>
              <a:endCxn id="96" idx="1"/>
            </p:cNvCxnSpPr>
            <p:nvPr/>
          </p:nvCxnSpPr>
          <p:spPr>
            <a:xfrm flipV="1">
              <a:off x="5981697" y="4785028"/>
              <a:ext cx="5963296" cy="175581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>
                  <a:alpha val="100000"/>
                </a:srgbClr>
              </a:solidFill>
              <a:prstDash val="solid"/>
              <a:tailEnd type="triangle"/>
            </a:ln>
          </p:spPr>
        </p:cxnSp>
        <p:cxnSp>
          <p:nvCxnSpPr>
            <p:cNvPr id="92" name="직선 화살표 연결선 56"/>
            <p:cNvCxnSpPr>
              <a:endCxn id="99" idx="1"/>
            </p:cNvCxnSpPr>
            <p:nvPr/>
          </p:nvCxnSpPr>
          <p:spPr>
            <a:xfrm>
              <a:off x="5387821" y="5459413"/>
              <a:ext cx="6557172" cy="740316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>
                  <a:alpha val="100000"/>
                </a:srgbClr>
              </a:solidFill>
              <a:prstDash val="solid"/>
              <a:tailEnd type="triangle"/>
            </a:ln>
          </p:spPr>
        </p:cxnSp>
        <p:cxnSp>
          <p:nvCxnSpPr>
            <p:cNvPr id="93" name="직선 화살표 연결선 58"/>
            <p:cNvCxnSpPr>
              <a:endCxn id="98" idx="1"/>
            </p:cNvCxnSpPr>
            <p:nvPr/>
          </p:nvCxnSpPr>
          <p:spPr>
            <a:xfrm flipV="1">
              <a:off x="8469040" y="7484695"/>
              <a:ext cx="3475953" cy="201848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>
                  <a:alpha val="100000"/>
                </a:srgbClr>
              </a:solidFill>
              <a:prstDash val="solid"/>
              <a:tailEnd type="triangle"/>
            </a:ln>
          </p:spPr>
        </p:cxnSp>
        <p:cxnSp>
          <p:nvCxnSpPr>
            <p:cNvPr id="94" name="직선 화살표 연결선 62"/>
            <p:cNvCxnSpPr>
              <a:stCxn id="89" idx="3"/>
              <a:endCxn id="97" idx="1"/>
            </p:cNvCxnSpPr>
            <p:nvPr/>
          </p:nvCxnSpPr>
          <p:spPr>
            <a:xfrm>
              <a:off x="8469039" y="8815659"/>
              <a:ext cx="3475954" cy="125201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>
                  <a:alpha val="100000"/>
                </a:srgbClr>
              </a:solidFill>
              <a:prstDash val="solid"/>
              <a:tailEnd type="triangle"/>
            </a:ln>
          </p:spPr>
        </p:cxnSp>
      </p:grpSp>
      <p:sp>
        <p:nvSpPr>
          <p:cNvPr id="95" name="직사각형 94"/>
          <p:cNvSpPr/>
          <p:nvPr/>
        </p:nvSpPr>
        <p:spPr>
          <a:xfrm>
            <a:off x="12395188" y="2648403"/>
            <a:ext cx="5443848" cy="950922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333000" lvl="0" indent="-333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Requestparam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으로 받은 값으로 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절대경로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URL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객체 생성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2395188" y="3782537"/>
            <a:ext cx="5443849" cy="1284446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②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XML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형식의 데이터를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JOSN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으로 변환 및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Key LawSearch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의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value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값 가져오기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2395188" y="8016639"/>
            <a:ext cx="5443848" cy="1663400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⑤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Try Catch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문을 사용하여 오류 발생시 오류의 값을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model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객체를 사용하여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view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에 데이터 전달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2395189" y="6731289"/>
            <a:ext cx="5443848" cy="1134135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④ 원하는 항목명을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Parsing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해 형식에 맞춰 변수에 저장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2395188" y="5294718"/>
            <a:ext cx="5443848" cy="1271774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③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Key law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의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JSON Array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형식의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value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값 가져오기 및 배열의 모든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item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출력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75792" y="1741095"/>
            <a:ext cx="17163244" cy="800552"/>
          </a:xfrm>
          <a:prstGeom prst="rect">
            <a:avLst/>
          </a:prstGeom>
          <a:solidFill>
            <a:srgbClr val="1fa1e4">
              <a:alpha val="100000"/>
            </a:srgbClr>
          </a:solidFill>
          <a:ln w="25400" cap="flat" cmpd="sng" algn="ctr">
            <a:solidFill>
              <a:srgbClr val="16438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Mapping Code</a:t>
            </a:r>
            <a:endPara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grpSp>
        <p:nvGrpSpPr>
          <p:cNvPr id="101" name="그룹 100"/>
          <p:cNvGrpSpPr/>
          <p:nvPr/>
        </p:nvGrpSpPr>
        <p:grpSpPr>
          <a:xfrm rot="0">
            <a:off x="-382734" y="326188"/>
            <a:ext cx="13551273" cy="1191924"/>
            <a:chOff x="-306977" y="531351"/>
            <a:chExt cx="13551273" cy="1191924"/>
          </a:xfrm>
        </p:grpSpPr>
        <p:sp>
          <p:nvSpPr>
            <p:cNvPr id="102" name="AutoShape 26"/>
            <p:cNvSpPr/>
            <p:nvPr/>
          </p:nvSpPr>
          <p:spPr>
            <a:xfrm>
              <a:off x="-306977" y="1184488"/>
              <a:ext cx="1335677" cy="0"/>
            </a:xfrm>
            <a:prstGeom prst="line">
              <a:avLst/>
            </a:prstGeom>
            <a:ln w="142875" cap="flat">
              <a:solidFill>
                <a:srgbClr val="0b3b7b">
                  <a:alpha val="100000"/>
                </a:srgbClr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3" name="TextBox 27"/>
            <p:cNvSpPr txBox="1"/>
            <p:nvPr/>
          </p:nvSpPr>
          <p:spPr>
            <a:xfrm>
              <a:off x="1273629" y="763643"/>
              <a:ext cx="11970667" cy="83003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l" defTabSz="914400" rtl="0" eaLnBrk="1" latinLnBrk="0" hangingPunct="1">
                <a:lnSpc>
                  <a:spcPts val="66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5500" b="1" i="0" u="none" strike="noStrike" kern="1200" cap="none" spc="-220" normalizeH="0" baseline="0" mc:Ignorable="hp" hp:hslEmbossed="0">
                  <a:solidFill>
                    <a:srgbClr val="1fa1e4"/>
                  </a:solidFill>
                  <a:ea typeface="Gothic A1 Bold Bold"/>
                </a:rPr>
                <a:t>3.1</a:t>
              </a:r>
              <a:r>
                <a: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  <a:solidFill>
                    <a:srgbClr val="1fa1e4"/>
                  </a:solidFill>
                  <a:ea typeface="Gothic A1 Bold Bold"/>
                </a:rPr>
                <a:t>   </a:t>
              </a:r>
              <a:r>
                <a:rPr xmlns:mc="http://schemas.openxmlformats.org/markup-compatibility/2006" xmlns:hp="http://schemas.haansoft.com/office/presentation/8.0" kumimoji="0" lang="en-US" altLang="ko-KR" sz="5500" b="1" i="0" u="none" strike="noStrike" kern="1200" cap="none" spc="-220" normalizeH="0" baseline="0" mc:Ignorable="hp" hp:hslEmbossed="0">
                  <a:solidFill>
                    <a:srgbClr val="0b3b7b"/>
                  </a:solidFill>
                  <a:ea typeface="Gothic A1 Bold Bold"/>
                </a:rPr>
                <a:t>[</a:t>
              </a:r>
              <a:r>
                <a: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  <a:solidFill>
                    <a:srgbClr val="0b3b7b"/>
                  </a:solidFill>
                  <a:ea typeface="Gothic A1 Bold Bold"/>
                </a:rPr>
                <a:t>JAVA, Spring Boot</a:t>
              </a:r>
              <a:r>
                <a:rPr xmlns:mc="http://schemas.openxmlformats.org/markup-compatibility/2006" xmlns:hp="http://schemas.haansoft.com/office/presentation/8.0" kumimoji="0" lang="en-US" altLang="ko-KR" sz="5500" b="1" i="0" u="none" strike="noStrike" kern="1200" cap="none" spc="-220" normalizeH="0" baseline="0" mc:Ignorable="hp" hp:hslEmbossed="0">
                  <a:solidFill>
                    <a:srgbClr val="0b3b7b"/>
                  </a:solidFill>
                  <a:ea typeface="Gothic A1 Bold Bold"/>
                </a:rPr>
                <a:t>]</a:t>
              </a:r>
              <a:r>
                <a: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  <a:solidFill>
                    <a:srgbClr val="1fa1e4"/>
                  </a:solidFill>
                  <a:ea typeface="Gothic A1 Bold Bold"/>
                </a:rPr>
                <a:t> 매핑 API 개발</a:t>
              </a:r>
              <a:endPara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<a:solidFill>
                  <a:srgbClr val="1fa1e4"/>
                </a:solidFill>
                <a:ea typeface="Gothic A1 Bold Bold"/>
              </a:endParaRPr>
            </a:p>
          </p:txBody>
        </p:sp>
        <p:grpSp>
          <p:nvGrpSpPr>
            <p:cNvPr id="104" name="그룹 116"/>
            <p:cNvGrpSpPr/>
            <p:nvPr/>
          </p:nvGrpSpPr>
          <p:grpSpPr>
            <a:xfrm rot="0">
              <a:off x="1075129" y="531351"/>
              <a:ext cx="1462312" cy="1191924"/>
              <a:chOff x="1075129" y="785522"/>
              <a:chExt cx="1462312" cy="1191924"/>
            </a:xfrm>
          </p:grpSpPr>
          <p:grpSp>
            <p:nvGrpSpPr>
              <p:cNvPr id="105" name="Group 16"/>
              <p:cNvGrpSpPr/>
              <p:nvPr/>
            </p:nvGrpSpPr>
            <p:grpSpPr>
              <a:xfrm rot="0">
                <a:off x="1170721" y="785522"/>
                <a:ext cx="1205977" cy="1191924"/>
                <a:chOff x="1813" y="0"/>
                <a:chExt cx="809173" cy="812800"/>
              </a:xfrm>
            </p:grpSpPr>
            <p:sp>
              <p:nvSpPr>
                <p:cNvPr id="106" name="Freeform 17"/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avLst/>
                  <a:gdLst/>
                  <a:rect l="l" t="t" r="r" b="b"/>
                  <a:pathLst>
                    <a:path w="809173" h="812800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1fa1e4">
                    <a:alpha val="100000"/>
                  </a:srgbClr>
                </a:solidFill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07" name="TextBox 1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anchor="ctr"/>
                <a:p>
                  <a:pPr marL="0" lvl="0" indent="0" algn="ctr" defTabSz="914400" rtl="0" eaLnBrk="1" latinLnBrk="0" hangingPunct="1">
                    <a:lnSpc>
                      <a:spcPts val="3249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8" name="TextBox 19"/>
              <p:cNvSpPr txBox="1"/>
              <p:nvPr/>
            </p:nvSpPr>
            <p:spPr>
              <a:xfrm>
                <a:off x="1075129" y="1065928"/>
                <a:ext cx="1462312" cy="731726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p>
                <a:pPr marL="0" lvl="0" indent="0" algn="ctr" defTabSz="914400" rtl="0" eaLnBrk="1" latinLnBrk="0" hangingPunct="1">
                  <a:lnSpc>
                    <a:spcPts val="575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  <a:solidFill>
                      <a:srgbClr val="ffffff"/>
                    </a:solidFill>
                    <a:latin typeface="Montserrat Extra-Bold"/>
                  </a:rPr>
                  <a:t>3.1</a:t>
                </a:r>
                <a:endPara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1" animBg="1"/>
      <p:bldP spid="99" grpId="2" animBg="1"/>
      <p:bldP spid="98" grpId="3" animBg="1"/>
      <p:bldP spid="97" grpId="4" animBg="1"/>
    </p:bld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600178" y="1741095"/>
            <a:ext cx="17163244" cy="800552"/>
          </a:xfrm>
          <a:prstGeom prst="rect">
            <a:avLst/>
          </a:prstGeom>
          <a:solidFill>
            <a:srgbClr val="1fa1e4">
              <a:alpha val="100000"/>
            </a:srgbClr>
          </a:solidFill>
          <a:ln w="25400" cap="flat" cmpd="sng" algn="ctr">
            <a:solidFill>
              <a:srgbClr val="16438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Mapping </a:t>
            </a: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예시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0178" y="2799620"/>
            <a:ext cx="8241381" cy="6874514"/>
          </a:xfrm>
          <a:prstGeom prst="rect">
            <a:avLst/>
          </a:prstGeom>
          <a:ln w="28575">
            <a:solidFill>
              <a:srgbClr val="203a7b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70822" y="2799621"/>
            <a:ext cx="8392601" cy="6874514"/>
          </a:xfrm>
          <a:prstGeom prst="rect">
            <a:avLst/>
          </a:prstGeom>
          <a:ln w="28575">
            <a:solidFill>
              <a:srgbClr val="203a7b"/>
            </a:solidFill>
          </a:ln>
        </p:spPr>
      </p:pic>
      <p:grpSp>
        <p:nvGrpSpPr>
          <p:cNvPr id="27" name="그룹 26"/>
          <p:cNvGrpSpPr/>
          <p:nvPr/>
        </p:nvGrpSpPr>
        <p:grpSpPr>
          <a:xfrm rot="0">
            <a:off x="-382734" y="326188"/>
            <a:ext cx="13551273" cy="1191924"/>
            <a:chOff x="-306977" y="531351"/>
            <a:chExt cx="13551273" cy="1191924"/>
          </a:xfrm>
        </p:grpSpPr>
        <p:sp>
          <p:nvSpPr>
            <p:cNvPr id="28" name="AutoShape 26"/>
            <p:cNvSpPr/>
            <p:nvPr/>
          </p:nvSpPr>
          <p:spPr>
            <a:xfrm>
              <a:off x="-306977" y="1184488"/>
              <a:ext cx="1335677" cy="0"/>
            </a:xfrm>
            <a:prstGeom prst="line">
              <a:avLst/>
            </a:prstGeom>
            <a:ln w="142875" cap="flat">
              <a:solidFill>
                <a:srgbClr val="0b3b7b">
                  <a:alpha val="100000"/>
                </a:srgbClr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29" name="TextBox 27"/>
            <p:cNvSpPr txBox="1"/>
            <p:nvPr/>
          </p:nvSpPr>
          <p:spPr>
            <a:xfrm>
              <a:off x="1273629" y="763643"/>
              <a:ext cx="11970667" cy="83003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l" defTabSz="914400" rtl="0" eaLnBrk="1" latinLnBrk="0" hangingPunct="1">
                <a:lnSpc>
                  <a:spcPts val="66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5500" b="1" i="0" u="none" strike="noStrike" kern="1200" cap="none" spc="-220" normalizeH="0" baseline="0" mc:Ignorable="hp" hp:hslEmbossed="0">
                  <a:solidFill>
                    <a:srgbClr val="1fa1e4"/>
                  </a:solidFill>
                  <a:ea typeface="Gothic A1 Bold Bold"/>
                </a:rPr>
                <a:t>3.1</a:t>
              </a:r>
              <a:r>
                <a: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  <a:solidFill>
                    <a:srgbClr val="1fa1e4"/>
                  </a:solidFill>
                  <a:ea typeface="Gothic A1 Bold Bold"/>
                </a:rPr>
                <a:t>   </a:t>
              </a:r>
              <a:r>
                <a:rPr xmlns:mc="http://schemas.openxmlformats.org/markup-compatibility/2006" xmlns:hp="http://schemas.haansoft.com/office/presentation/8.0" kumimoji="0" lang="en-US" altLang="ko-KR" sz="5500" b="1" i="0" u="none" strike="noStrike" kern="1200" cap="none" spc="-220" normalizeH="0" baseline="0" mc:Ignorable="hp" hp:hslEmbossed="0">
                  <a:solidFill>
                    <a:srgbClr val="0b3b7b"/>
                  </a:solidFill>
                  <a:ea typeface="Gothic A1 Bold Bold"/>
                </a:rPr>
                <a:t>[</a:t>
              </a:r>
              <a:r>
                <a: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  <a:solidFill>
                    <a:srgbClr val="0b3b7b"/>
                  </a:solidFill>
                  <a:ea typeface="Gothic A1 Bold Bold"/>
                </a:rPr>
                <a:t>JAVA, Spring Boot</a:t>
              </a:r>
              <a:r>
                <a:rPr xmlns:mc="http://schemas.openxmlformats.org/markup-compatibility/2006" xmlns:hp="http://schemas.haansoft.com/office/presentation/8.0" kumimoji="0" lang="en-US" altLang="ko-KR" sz="5500" b="1" i="0" u="none" strike="noStrike" kern="1200" cap="none" spc="-220" normalizeH="0" baseline="0" mc:Ignorable="hp" hp:hslEmbossed="0">
                  <a:solidFill>
                    <a:srgbClr val="0b3b7b"/>
                  </a:solidFill>
                  <a:ea typeface="Gothic A1 Bold Bold"/>
                </a:rPr>
                <a:t>]</a:t>
              </a:r>
              <a:r>
                <a: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  <a:solidFill>
                    <a:srgbClr val="1fa1e4"/>
                  </a:solidFill>
                  <a:ea typeface="Gothic A1 Bold Bold"/>
                </a:rPr>
                <a:t> 매핑 API 개발</a:t>
              </a:r>
              <a:endPara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<a:solidFill>
                  <a:srgbClr val="1fa1e4"/>
                </a:solidFill>
                <a:ea typeface="Gothic A1 Bold Bold"/>
              </a:endParaRPr>
            </a:p>
          </p:txBody>
        </p:sp>
        <p:grpSp>
          <p:nvGrpSpPr>
            <p:cNvPr id="30" name="그룹 116"/>
            <p:cNvGrpSpPr/>
            <p:nvPr/>
          </p:nvGrpSpPr>
          <p:grpSpPr>
            <a:xfrm rot="0">
              <a:off x="1075129" y="531351"/>
              <a:ext cx="1462312" cy="1191924"/>
              <a:chOff x="1075129" y="785522"/>
              <a:chExt cx="1462312" cy="1191924"/>
            </a:xfrm>
          </p:grpSpPr>
          <p:grpSp>
            <p:nvGrpSpPr>
              <p:cNvPr id="31" name="Group 16"/>
              <p:cNvGrpSpPr/>
              <p:nvPr/>
            </p:nvGrpSpPr>
            <p:grpSpPr>
              <a:xfrm rot="0">
                <a:off x="1170721" y="785522"/>
                <a:ext cx="1205977" cy="1191924"/>
                <a:chOff x="1813" y="0"/>
                <a:chExt cx="809173" cy="812800"/>
              </a:xfrm>
            </p:grpSpPr>
            <p:sp>
              <p:nvSpPr>
                <p:cNvPr id="32" name="Freeform 17"/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avLst/>
                  <a:gdLst/>
                  <a:rect l="l" t="t" r="r" b="b"/>
                  <a:pathLst>
                    <a:path w="809173" h="812800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1fa1e4">
                    <a:alpha val="100000"/>
                  </a:srgbClr>
                </a:solidFill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33" name="TextBox 1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anchor="ctr"/>
                <a:p>
                  <a:pPr marL="0" lvl="0" indent="0" algn="ctr" defTabSz="914400" rtl="0" eaLnBrk="1" latinLnBrk="0" hangingPunct="1">
                    <a:lnSpc>
                      <a:spcPts val="3249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34" name="TextBox 19"/>
              <p:cNvSpPr txBox="1"/>
              <p:nvPr/>
            </p:nvSpPr>
            <p:spPr>
              <a:xfrm>
                <a:off x="1075129" y="1065928"/>
                <a:ext cx="1462312" cy="731726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p>
                <a:pPr marL="0" lvl="0" indent="0" algn="ctr" defTabSz="914400" rtl="0" eaLnBrk="1" latinLnBrk="0" hangingPunct="1">
                  <a:lnSpc>
                    <a:spcPts val="575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  <a:solidFill>
                      <a:srgbClr val="ffffff"/>
                    </a:solidFill>
                    <a:latin typeface="Montserrat Extra-Bold"/>
                  </a:rPr>
                  <a:t>3.1</a:t>
                </a:r>
                <a:endPara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endParaRPr>
              </a:p>
            </p:txBody>
          </p:sp>
        </p:grpSp>
      </p:grpSp>
      <p:sp>
        <p:nvSpPr>
          <p:cNvPr id="35" name="직사각형 34"/>
          <p:cNvSpPr/>
          <p:nvPr/>
        </p:nvSpPr>
        <p:spPr>
          <a:xfrm>
            <a:off x="524196" y="2724012"/>
            <a:ext cx="2419866" cy="756090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294840" y="2724012"/>
            <a:ext cx="2419866" cy="756090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1" 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06109" y="-115661"/>
            <a:ext cx="18500216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73629" y="1017814"/>
            <a:ext cx="6609576" cy="83003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ko-KR" altLang="en-US" sz="5500" b="1" spc="-220">
                <a:solidFill>
                  <a:srgbClr val="1fa1e4"/>
                </a:solidFill>
                <a:ea typeface="Gothic A1 Bold Bold"/>
              </a:rPr>
              <a:t>목    차 </a:t>
            </a:r>
            <a:endParaRPr lang="ko-KR" altLang="en-US" sz="5500" b="1" spc="-22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13607081" y="3602991"/>
            <a:ext cx="4160646" cy="5131641"/>
            <a:chOff x="0" y="0"/>
            <a:chExt cx="4114800" cy="6842188"/>
          </a:xfrm>
        </p:grpSpPr>
        <p:grpSp>
          <p:nvGrpSpPr>
            <p:cNvPr id="8" name="Group 8"/>
            <p:cNvGrpSpPr/>
            <p:nvPr/>
          </p:nvGrpSpPr>
          <p:grpSpPr>
            <a:xfrm rot="0"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3249"/>
                  </a:lnSpc>
                  <a:defRPr/>
                </a:pPr>
                <a:endParaRPr lang="ko-KR" altLang="en-US"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607081" y="4557853"/>
            <a:ext cx="4160646" cy="5024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4000"/>
              </a:lnSpc>
              <a:defRPr/>
            </a:pPr>
            <a:r>
              <a:rPr lang="ko-KR" altLang="en-US" sz="4000" b="1" spc="-80">
                <a:solidFill>
                  <a:srgbClr val="454545"/>
                </a:solidFill>
                <a:ea typeface="Gothic A1 Bold"/>
              </a:rPr>
              <a:t>팀원 소개</a:t>
            </a:r>
            <a:endParaRPr lang="ko-KR" altLang="en-US" sz="4000" b="1" spc="-80">
              <a:solidFill>
                <a:srgbClr val="454545"/>
              </a:solidFill>
              <a:ea typeface="Gothic A1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833907" y="5550434"/>
            <a:ext cx="4160644" cy="10273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8000" lvl="0" indent="-518000">
              <a:lnSpc>
                <a:spcPts val="2700"/>
              </a:lnSpc>
              <a:buAutoNum type="circleNumDbPlain"/>
              <a:defRPr/>
            </a:pPr>
            <a:r>
              <a:rPr lang="ko-KR" altLang="en-US" sz="2700" b="1">
                <a:solidFill>
                  <a:srgbClr val="595959"/>
                </a:solidFill>
                <a:latin typeface="Gothic A1 Medium"/>
              </a:rPr>
              <a:t>팀원 소개 </a:t>
            </a:r>
            <a:r>
              <a:rPr lang="en-US" altLang="ko-KR" sz="2700" b="1">
                <a:solidFill>
                  <a:srgbClr val="595959"/>
                </a:solidFill>
                <a:latin typeface="Gothic A1 Medium"/>
              </a:rPr>
              <a:t>(</a:t>
            </a:r>
            <a:r>
              <a:rPr lang="ko-KR" altLang="en-US" sz="2700" b="1">
                <a:solidFill>
                  <a:srgbClr val="595959"/>
                </a:solidFill>
                <a:latin typeface="Gothic A1 Medium"/>
              </a:rPr>
              <a:t>매핑해조)</a:t>
            </a:r>
            <a:endParaRPr lang="ko-KR" altLang="en-US" sz="2700" b="1">
              <a:solidFill>
                <a:srgbClr val="595959"/>
              </a:solidFill>
              <a:latin typeface="Gothic A1 Medium"/>
            </a:endParaRPr>
          </a:p>
          <a:p>
            <a:pPr marL="518000" lvl="0" indent="-518000">
              <a:lnSpc>
                <a:spcPts val="2700"/>
              </a:lnSpc>
              <a:buAutoNum type="circleNumDbPlain"/>
              <a:defRPr/>
            </a:pPr>
            <a:endParaRPr lang="ko-KR" altLang="en-US" sz="2700" b="1">
              <a:solidFill>
                <a:srgbClr val="595959"/>
              </a:solidFill>
              <a:latin typeface="Gothic A1 Medium"/>
            </a:endParaRPr>
          </a:p>
          <a:p>
            <a:pPr marL="518000" lvl="0" indent="-518000">
              <a:lnSpc>
                <a:spcPts val="2700"/>
              </a:lnSpc>
              <a:buAutoNum type="circleNumDbPlain"/>
              <a:defRPr/>
            </a:pPr>
            <a:r>
              <a:rPr lang="en-US" altLang="ko-KR" sz="2700" b="1">
                <a:solidFill>
                  <a:srgbClr val="595959"/>
                </a:solidFill>
                <a:latin typeface="Gothic A1 Medium"/>
              </a:rPr>
              <a:t>Q&amp;A</a:t>
            </a:r>
            <a:endParaRPr lang="en-US" altLang="ko-KR" sz="2700" b="1">
              <a:solidFill>
                <a:srgbClr val="595959"/>
              </a:solidFill>
              <a:latin typeface="Gothic A1 Medium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4672866" y="2942135"/>
            <a:ext cx="1939805" cy="1321712"/>
            <a:chOff x="-1" y="0"/>
            <a:chExt cx="1918430" cy="1762283"/>
          </a:xfrm>
        </p:grpSpPr>
        <p:grpSp>
          <p:nvGrpSpPr>
            <p:cNvPr id="16" name="Group 16"/>
            <p:cNvGrpSpPr/>
            <p:nvPr/>
          </p:nvGrpSpPr>
          <p:grpSpPr>
            <a:xfrm rot="0">
              <a:off x="82004" y="0"/>
              <a:ext cx="1754419" cy="1762283"/>
              <a:chOff x="1813" y="0"/>
              <a:chExt cx="809173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 anchor="ctr"/>
              <a:p>
                <a:pPr lvl="0" algn="ctr">
                  <a:defRPr/>
                </a:pPr>
                <a:endParaRPr lang="ko-KR" altLang="en-US" b="1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3249"/>
                  </a:lnSpc>
                  <a:defRPr/>
                </a:pPr>
                <a:endParaRPr lang="ko-KR" altLang="en-US" b="1"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-1" y="408065"/>
              <a:ext cx="1918430" cy="972361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5759"/>
                </a:lnSpc>
                <a:defRPr/>
              </a:pPr>
              <a:r>
                <a:rPr lang="en-US" sz="4799" b="1" spc="47">
                  <a:solidFill>
                    <a:srgbClr val="ffffff"/>
                  </a:solidFill>
                  <a:latin typeface="Montserrat Extra-Bold"/>
                </a:rPr>
                <a:t>0</a:t>
              </a:r>
              <a:r>
                <a:rPr lang="en-US" altLang="ko-KR" sz="4799" b="1" spc="47">
                  <a:solidFill>
                    <a:srgbClr val="ffffff"/>
                  </a:solidFill>
                  <a:latin typeface="Montserrat Extra-Bold"/>
                </a:rPr>
                <a:t>4</a:t>
              </a:r>
              <a:endParaRPr lang="en-US" altLang="ko-KR" sz="4799" b="1" spc="47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3928972" y="5247999"/>
            <a:ext cx="3489903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 sz="3900" b="1">
              <a:solidFill>
                <a:srgbClr val="454545"/>
              </a:solidFill>
            </a:endParaRPr>
          </a:p>
        </p:txBody>
      </p:sp>
      <p:grpSp>
        <p:nvGrpSpPr>
          <p:cNvPr id="21" name="Group 21"/>
          <p:cNvGrpSpPr/>
          <p:nvPr/>
        </p:nvGrpSpPr>
        <p:grpSpPr>
          <a:xfrm rot="0">
            <a:off x="524574" y="3600450"/>
            <a:ext cx="4160645" cy="5131641"/>
            <a:chOff x="0" y="0"/>
            <a:chExt cx="4114800" cy="6842188"/>
          </a:xfrm>
        </p:grpSpPr>
        <p:grpSp>
          <p:nvGrpSpPr>
            <p:cNvPr id="22" name="Group 22"/>
            <p:cNvGrpSpPr/>
            <p:nvPr/>
          </p:nvGrpSpPr>
          <p:grpSpPr>
            <a:xfrm rot="0"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3249"/>
                  </a:lnSpc>
                  <a:defRPr/>
                </a:pPr>
                <a:endParaRPr lang="ko-KR" altLang="en-US"/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1590360" y="2939594"/>
            <a:ext cx="1939805" cy="1321712"/>
            <a:chOff x="0" y="0"/>
            <a:chExt cx="1918431" cy="1762283"/>
          </a:xfrm>
        </p:grpSpPr>
        <p:grpSp>
          <p:nvGrpSpPr>
            <p:cNvPr id="28" name="Group 28"/>
            <p:cNvGrpSpPr/>
            <p:nvPr/>
          </p:nvGrpSpPr>
          <p:grpSpPr>
            <a:xfrm rot="0"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 anchor="ctr"/>
              <a:p>
                <a:pPr lvl="0" algn="ctr">
                  <a:defRPr/>
                </a:pPr>
                <a:endParaRPr lang="ko-KR" altLang="en-US" b="1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3249"/>
                  </a:lnSpc>
                  <a:defRPr/>
                </a:pPr>
                <a:endParaRPr lang="ko-KR" altLang="en-US" b="1"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408064"/>
              <a:ext cx="1918429" cy="9683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5759"/>
                </a:lnSpc>
                <a:defRPr/>
              </a:pPr>
              <a:r>
                <a:rPr lang="en-US" sz="4799" b="1" spc="47">
                  <a:solidFill>
                    <a:srgbClr val="ffffff"/>
                  </a:solidFill>
                  <a:latin typeface="Montserrat Extra-Bold"/>
                </a:rPr>
                <a:t>0</a:t>
              </a:r>
              <a:r>
                <a:rPr lang="en-US" altLang="ko-KR" sz="4799" b="1" spc="47">
                  <a:solidFill>
                    <a:srgbClr val="ffffff"/>
                  </a:solidFill>
                  <a:latin typeface="Montserrat Extra-Bold"/>
                </a:rPr>
                <a:t>1</a:t>
              </a:r>
              <a:endParaRPr lang="en-US" altLang="ko-KR" sz="4799" b="1" spc="47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24574" y="4555312"/>
            <a:ext cx="4160646" cy="5024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4000"/>
              </a:lnSpc>
              <a:defRPr/>
            </a:pPr>
            <a:r>
              <a:rPr lang="ko-KR" altLang="en-US" sz="4000" b="1" spc="-80">
                <a:solidFill>
                  <a:srgbClr val="454545"/>
                </a:solidFill>
                <a:ea typeface="Gothic A1 Bold"/>
              </a:rPr>
              <a:t>기획</a:t>
            </a:r>
            <a:endParaRPr lang="ko-KR" altLang="en-US" sz="4000" b="1" spc="-80">
              <a:solidFill>
                <a:srgbClr val="454545"/>
              </a:solidFill>
              <a:ea typeface="Gothic A1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51400" y="5547894"/>
            <a:ext cx="4160646" cy="23959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8000" lvl="0" indent="-518000">
              <a:lnSpc>
                <a:spcPts val="2700"/>
              </a:lnSpc>
              <a:buAutoNum type="circleNumDbPlain"/>
              <a:defRPr/>
            </a:pPr>
            <a:r>
              <a:rPr lang="ko-KR" altLang="en-US" sz="2700" b="1">
                <a:solidFill>
                  <a:srgbClr val="595959"/>
                </a:solidFill>
                <a:latin typeface="Gothic A1 Medium"/>
              </a:rPr>
              <a:t>개발배경</a:t>
            </a:r>
            <a:endParaRPr lang="ko-KR" altLang="en-US" sz="2700" b="1">
              <a:solidFill>
                <a:srgbClr val="595959"/>
              </a:solidFill>
              <a:latin typeface="Gothic A1 Medium"/>
            </a:endParaRPr>
          </a:p>
          <a:p>
            <a:pPr marL="518000" lvl="0" indent="-518000">
              <a:lnSpc>
                <a:spcPts val="2700"/>
              </a:lnSpc>
              <a:buAutoNum type="circleNumDbPlain"/>
              <a:defRPr/>
            </a:pPr>
            <a:endParaRPr lang="en-US" sz="2700" b="1">
              <a:solidFill>
                <a:srgbClr val="595959"/>
              </a:solidFill>
              <a:ea typeface="Gothic A1 Medium"/>
            </a:endParaRPr>
          </a:p>
          <a:p>
            <a:pPr marL="518000" lvl="0" indent="-518000">
              <a:lnSpc>
                <a:spcPts val="2700"/>
              </a:lnSpc>
              <a:buAutoNum type="circleNumDbPlain"/>
              <a:defRPr/>
            </a:pPr>
            <a:r>
              <a:rPr lang="ko-KR" altLang="en-US" sz="2700" b="1">
                <a:solidFill>
                  <a:srgbClr val="595959"/>
                </a:solidFill>
                <a:latin typeface="Gothic A1 Medium"/>
              </a:rPr>
              <a:t>요구사항 분석</a:t>
            </a:r>
            <a:endParaRPr lang="ko-KR" altLang="en-US" sz="2700" b="1">
              <a:solidFill>
                <a:srgbClr val="595959"/>
              </a:solidFill>
              <a:latin typeface="Gothic A1 Medium"/>
            </a:endParaRPr>
          </a:p>
          <a:p>
            <a:pPr marL="518000" lvl="0" indent="-518000">
              <a:lnSpc>
                <a:spcPts val="2700"/>
              </a:lnSpc>
              <a:buAutoNum type="circleNumDbPlain"/>
              <a:defRPr/>
            </a:pPr>
            <a:endParaRPr lang="en-US" sz="2700" b="1">
              <a:solidFill>
                <a:srgbClr val="595959"/>
              </a:solidFill>
              <a:ea typeface="Gothic A1 Medium"/>
            </a:endParaRPr>
          </a:p>
          <a:p>
            <a:pPr marL="518000" lvl="0" indent="-518000">
              <a:lnSpc>
                <a:spcPts val="2700"/>
              </a:lnSpc>
              <a:buAutoNum type="circleNumDbPlain"/>
              <a:defRPr/>
            </a:pPr>
            <a:r>
              <a:rPr lang="ko-KR" altLang="en-US" sz="2700" b="1">
                <a:solidFill>
                  <a:srgbClr val="595959"/>
                </a:solidFill>
                <a:latin typeface="Gothic A1 Medium"/>
              </a:rPr>
              <a:t>서비스 흐름 설계</a:t>
            </a:r>
            <a:endParaRPr lang="ko-KR" altLang="en-US" sz="2700" b="1">
              <a:solidFill>
                <a:srgbClr val="595959"/>
              </a:solidFill>
              <a:latin typeface="Gothic A1 Medium"/>
            </a:endParaRPr>
          </a:p>
          <a:p>
            <a:pPr marL="518000" lvl="0" indent="-518000">
              <a:lnSpc>
                <a:spcPts val="2700"/>
              </a:lnSpc>
              <a:buAutoNum type="circleNumDbPlain"/>
              <a:defRPr/>
            </a:pPr>
            <a:endParaRPr lang="ko-KR" altLang="en-US" sz="2700" b="1">
              <a:solidFill>
                <a:srgbClr val="595959"/>
              </a:solidFill>
              <a:latin typeface="Gothic A1 Medium"/>
            </a:endParaRPr>
          </a:p>
          <a:p>
            <a:pPr marL="0" lvl="0" indent="0">
              <a:lnSpc>
                <a:spcPts val="2700"/>
              </a:lnSpc>
              <a:buNone/>
              <a:defRPr/>
            </a:pPr>
            <a:endParaRPr lang="en-US" altLang="ko-KR" sz="2700" b="1">
              <a:solidFill>
                <a:srgbClr val="595959"/>
              </a:solidFill>
              <a:latin typeface="Gothic A1 Medium"/>
            </a:endParaRPr>
          </a:p>
        </p:txBody>
      </p:sp>
      <p:sp>
        <p:nvSpPr>
          <p:cNvPr id="34" name="AutoShape 34"/>
          <p:cNvSpPr/>
          <p:nvPr/>
        </p:nvSpPr>
        <p:spPr>
          <a:xfrm>
            <a:off x="846465" y="5245458"/>
            <a:ext cx="3489903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 sz="3900" b="1">
              <a:solidFill>
                <a:srgbClr val="454545"/>
              </a:solidFill>
            </a:endParaRPr>
          </a:p>
        </p:txBody>
      </p:sp>
      <p:grpSp>
        <p:nvGrpSpPr>
          <p:cNvPr id="35" name="Group 35"/>
          <p:cNvGrpSpPr/>
          <p:nvPr/>
        </p:nvGrpSpPr>
        <p:grpSpPr>
          <a:xfrm rot="0">
            <a:off x="4834287" y="3600450"/>
            <a:ext cx="4160645" cy="5131641"/>
            <a:chOff x="0" y="0"/>
            <a:chExt cx="4114800" cy="6842188"/>
          </a:xfrm>
        </p:grpSpPr>
        <p:grpSp>
          <p:nvGrpSpPr>
            <p:cNvPr id="36" name="Group 36"/>
            <p:cNvGrpSpPr/>
            <p:nvPr/>
          </p:nvGrpSpPr>
          <p:grpSpPr>
            <a:xfrm rot="0"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3249"/>
                  </a:lnSpc>
                  <a:defRPr/>
                </a:pPr>
                <a:endParaRPr lang="ko-KR" altLang="en-US"/>
              </a:p>
            </p:txBody>
          </p:sp>
        </p:grpSp>
        <p:sp>
          <p:nvSpPr>
            <p:cNvPr id="39" name="AutoShape 39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0" name="AutoShape 40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5900075" y="2939594"/>
            <a:ext cx="1939805" cy="1321712"/>
            <a:chOff x="0" y="0"/>
            <a:chExt cx="1918431" cy="1762283"/>
          </a:xfrm>
        </p:grpSpPr>
        <p:grpSp>
          <p:nvGrpSpPr>
            <p:cNvPr id="42" name="Group 42"/>
            <p:cNvGrpSpPr/>
            <p:nvPr/>
          </p:nvGrpSpPr>
          <p:grpSpPr>
            <a:xfrm rot="0"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 anchor="ctr"/>
              <a:p>
                <a:pPr lvl="0" algn="ctr">
                  <a:defRPr/>
                </a:pPr>
                <a:endParaRPr lang="ko-KR" altLang="en-US" b="1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3249"/>
                  </a:lnSpc>
                  <a:defRPr/>
                </a:pPr>
                <a:endParaRPr lang="ko-KR" altLang="en-US" b="1"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-2" y="408064"/>
              <a:ext cx="1918431" cy="9683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5759"/>
                </a:lnSpc>
                <a:defRPr/>
              </a:pPr>
              <a:r>
                <a:rPr lang="en-US" sz="4799" b="1" spc="47">
                  <a:solidFill>
                    <a:srgbClr val="ffffff"/>
                  </a:solidFill>
                  <a:latin typeface="Montserrat Extra-Bold"/>
                </a:rPr>
                <a:t>0</a:t>
              </a:r>
              <a:r>
                <a:rPr lang="en-US" altLang="ko-KR" sz="4799" b="1" spc="47">
                  <a:solidFill>
                    <a:srgbClr val="ffffff"/>
                  </a:solidFill>
                  <a:latin typeface="Montserrat Extra-Bold"/>
                </a:rPr>
                <a:t>2</a:t>
              </a:r>
              <a:endParaRPr lang="en-US" altLang="ko-KR" sz="4799" b="1" spc="47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4834287" y="4555312"/>
            <a:ext cx="4160646" cy="5024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4000"/>
              </a:lnSpc>
              <a:defRPr/>
            </a:pPr>
            <a:r>
              <a:rPr lang="ko-KR" altLang="en-US" sz="4000" b="1" spc="-80">
                <a:solidFill>
                  <a:srgbClr val="454545"/>
                </a:solidFill>
                <a:ea typeface="Gothic A1 Bold"/>
              </a:rPr>
              <a:t>프로그램 개발</a:t>
            </a:r>
            <a:endParaRPr lang="ko-KR" altLang="en-US" sz="4000" b="1" spc="-80">
              <a:solidFill>
                <a:srgbClr val="454545"/>
              </a:solidFill>
              <a:ea typeface="Gothic A1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5061113" y="5547894"/>
            <a:ext cx="3584969" cy="23959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8000" lvl="0" indent="-518000">
              <a:lnSpc>
                <a:spcPts val="2700"/>
              </a:lnSpc>
              <a:buAutoNum type="circleNumDbPlain"/>
              <a:defRPr/>
            </a:pPr>
            <a:r>
              <a:rPr lang="en-US" altLang="ko-KR" sz="2700" b="1">
                <a:solidFill>
                  <a:srgbClr val="595959"/>
                </a:solidFill>
                <a:ea typeface="Gothic A1 Medium"/>
              </a:rPr>
              <a:t>[</a:t>
            </a:r>
            <a:r>
              <a:rPr lang="ko-KR" altLang="en-US" sz="2700" b="1">
                <a:solidFill>
                  <a:srgbClr val="595959"/>
                </a:solidFill>
                <a:ea typeface="Gothic A1 Medium"/>
              </a:rPr>
              <a:t>JAVA</a:t>
            </a:r>
            <a:r>
              <a:rPr lang="en-US" altLang="ko-KR" sz="2700" b="1">
                <a:solidFill>
                  <a:srgbClr val="595959"/>
                </a:solidFill>
                <a:ea typeface="Gothic A1 Medium"/>
              </a:rPr>
              <a:t>,</a:t>
            </a:r>
            <a:r>
              <a:rPr lang="ko-KR" altLang="en-US" sz="2700" b="1">
                <a:solidFill>
                  <a:srgbClr val="595959"/>
                </a:solidFill>
                <a:ea typeface="Gothic A1 Medium"/>
              </a:rPr>
              <a:t> Spring Boot</a:t>
            </a:r>
            <a:r>
              <a:rPr lang="en-US" altLang="ko-KR" sz="2700" b="1">
                <a:solidFill>
                  <a:srgbClr val="595959"/>
                </a:solidFill>
                <a:ea typeface="Gothic A1 Medium"/>
              </a:rPr>
              <a:t>]</a:t>
            </a:r>
            <a:r>
              <a:rPr lang="ko-KR" altLang="en-US" sz="2700" b="1">
                <a:solidFill>
                  <a:srgbClr val="595959"/>
                </a:solidFill>
                <a:ea typeface="Gothic A1 Medium"/>
              </a:rPr>
              <a:t> 매핑 API 개발</a:t>
            </a:r>
            <a:endParaRPr lang="ko-KR" altLang="en-US" sz="2700" b="1">
              <a:solidFill>
                <a:srgbClr val="595959"/>
              </a:solidFill>
              <a:ea typeface="Gothic A1 Medium"/>
            </a:endParaRPr>
          </a:p>
          <a:p>
            <a:pPr marL="518000" lvl="0" indent="-518000">
              <a:lnSpc>
                <a:spcPts val="2700"/>
              </a:lnSpc>
              <a:buAutoNum type="circleNumDbPlain"/>
              <a:defRPr/>
            </a:pPr>
            <a:endParaRPr lang="ko-KR" altLang="en-US" sz="2700" b="1">
              <a:solidFill>
                <a:srgbClr val="595959"/>
              </a:solidFill>
              <a:ea typeface="Gothic A1 Medium"/>
            </a:endParaRPr>
          </a:p>
          <a:p>
            <a:pPr marL="518000" lvl="0" indent="-518000">
              <a:lnSpc>
                <a:spcPts val="2700"/>
              </a:lnSpc>
              <a:buAutoNum type="circleNumDbPlain"/>
              <a:defRPr/>
            </a:pPr>
            <a:r>
              <a:rPr lang="en-US" altLang="ko-KR" sz="2700" b="1">
                <a:solidFill>
                  <a:srgbClr val="595959"/>
                </a:solidFill>
                <a:ea typeface="Gothic A1 Medium"/>
              </a:rPr>
              <a:t>[</a:t>
            </a:r>
            <a:r>
              <a:rPr lang="ko-KR" altLang="en-US" sz="2700" b="1">
                <a:solidFill>
                  <a:srgbClr val="595959"/>
                </a:solidFill>
                <a:ea typeface="Gothic A1 Medium"/>
              </a:rPr>
              <a:t>Python</a:t>
            </a:r>
            <a:r>
              <a:rPr lang="en-US" altLang="ko-KR" sz="2700" b="1">
                <a:solidFill>
                  <a:srgbClr val="595959"/>
                </a:solidFill>
                <a:ea typeface="Gothic A1 Medium"/>
              </a:rPr>
              <a:t>,</a:t>
            </a:r>
            <a:r>
              <a:rPr lang="ko-KR" altLang="en-US" sz="2700" b="1">
                <a:solidFill>
                  <a:srgbClr val="595959"/>
                </a:solidFill>
                <a:ea typeface="Gothic A1 Medium"/>
              </a:rPr>
              <a:t> Django</a:t>
            </a:r>
            <a:r>
              <a:rPr lang="en-US" altLang="ko-KR" sz="2700" b="1">
                <a:solidFill>
                  <a:srgbClr val="595959"/>
                </a:solidFill>
                <a:ea typeface="Gothic A1 Medium"/>
              </a:rPr>
              <a:t>]</a:t>
            </a:r>
            <a:r>
              <a:rPr lang="ko-KR" altLang="en-US" sz="2700" b="1">
                <a:solidFill>
                  <a:srgbClr val="595959"/>
                </a:solidFill>
                <a:ea typeface="Gothic A1 Medium"/>
              </a:rPr>
              <a:t> 매핑 API 개발</a:t>
            </a:r>
            <a:endParaRPr lang="ko-KR" altLang="en-US" sz="2700" b="1">
              <a:solidFill>
                <a:srgbClr val="595959"/>
              </a:solidFill>
              <a:ea typeface="Gothic A1 Medium"/>
            </a:endParaRPr>
          </a:p>
          <a:p>
            <a:pPr marL="518000" lvl="0" indent="-518000">
              <a:lnSpc>
                <a:spcPts val="2700"/>
              </a:lnSpc>
              <a:buAutoNum type="circleNumDbPlain"/>
              <a:defRPr/>
            </a:pPr>
            <a:endParaRPr lang="ko-KR" altLang="en-US" sz="2700" b="1">
              <a:solidFill>
                <a:srgbClr val="595959"/>
              </a:solidFill>
              <a:ea typeface="Gothic A1 Medium"/>
            </a:endParaRPr>
          </a:p>
          <a:p>
            <a:pPr marL="518000" lvl="0" indent="-518000">
              <a:lnSpc>
                <a:spcPts val="2700"/>
              </a:lnSpc>
              <a:buAutoNum type="circleNumDbPlain"/>
              <a:defRPr/>
            </a:pPr>
            <a:r>
              <a:rPr lang="ko-KR" altLang="en-US" sz="2700" b="1">
                <a:solidFill>
                  <a:srgbClr val="595959"/>
                </a:solidFill>
                <a:ea typeface="Gothic A1 Medium"/>
              </a:rPr>
              <a:t>시연영상</a:t>
            </a:r>
            <a:endParaRPr lang="ko-KR" altLang="en-US" sz="2700" b="1">
              <a:solidFill>
                <a:srgbClr val="595959"/>
              </a:solidFill>
              <a:ea typeface="Gothic A1 Medium"/>
            </a:endParaRPr>
          </a:p>
        </p:txBody>
      </p:sp>
      <p:sp>
        <p:nvSpPr>
          <p:cNvPr id="48" name="AutoShape 48"/>
          <p:cNvSpPr/>
          <p:nvPr/>
        </p:nvSpPr>
        <p:spPr>
          <a:xfrm>
            <a:off x="5156179" y="5245458"/>
            <a:ext cx="3489903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 sz="3900" b="1">
              <a:solidFill>
                <a:srgbClr val="454545"/>
              </a:solidFill>
            </a:endParaRPr>
          </a:p>
        </p:txBody>
      </p:sp>
      <p:grpSp>
        <p:nvGrpSpPr>
          <p:cNvPr id="49" name="Group 49"/>
          <p:cNvGrpSpPr/>
          <p:nvPr/>
        </p:nvGrpSpPr>
        <p:grpSpPr>
          <a:xfrm rot="0">
            <a:off x="9219610" y="3600450"/>
            <a:ext cx="4160645" cy="5131641"/>
            <a:chOff x="0" y="0"/>
            <a:chExt cx="4114800" cy="6842188"/>
          </a:xfrm>
        </p:grpSpPr>
        <p:grpSp>
          <p:nvGrpSpPr>
            <p:cNvPr id="50" name="Group 50"/>
            <p:cNvGrpSpPr/>
            <p:nvPr/>
          </p:nvGrpSpPr>
          <p:grpSpPr>
            <a:xfrm rot="0"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3249"/>
                  </a:lnSpc>
                  <a:defRPr/>
                </a:pPr>
                <a:endParaRPr lang="ko-KR" altLang="en-US"/>
              </a:p>
            </p:txBody>
          </p:sp>
        </p:grpSp>
        <p:sp>
          <p:nvSpPr>
            <p:cNvPr id="53" name="AutoShape 53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54" name="AutoShape 54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lvl="0" algn="ctr">
                <a:defRPr/>
              </a:pPr>
              <a:endParaRPr lang="ko-KR" altLang="en-US"/>
            </a:p>
          </p:txBody>
        </p:sp>
      </p:grpSp>
      <p:grpSp>
        <p:nvGrpSpPr>
          <p:cNvPr id="55" name="Group 55"/>
          <p:cNvGrpSpPr/>
          <p:nvPr/>
        </p:nvGrpSpPr>
        <p:grpSpPr>
          <a:xfrm rot="0">
            <a:off x="10285396" y="2939594"/>
            <a:ext cx="1939805" cy="1321712"/>
            <a:chOff x="0" y="0"/>
            <a:chExt cx="1918431" cy="1762283"/>
          </a:xfrm>
        </p:grpSpPr>
        <p:grpSp>
          <p:nvGrpSpPr>
            <p:cNvPr id="56" name="Group 56"/>
            <p:cNvGrpSpPr/>
            <p:nvPr/>
          </p:nvGrpSpPr>
          <p:grpSpPr>
            <a:xfrm rot="0"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  <p:txBody>
              <a:bodyPr anchor="ctr"/>
              <a:p>
                <a:pPr lvl="0" algn="ctr">
                  <a:defRPr/>
                </a:pPr>
                <a:endParaRPr lang="ko-KR" altLang="en-US" b="1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lvl="0" algn="ctr">
                  <a:lnSpc>
                    <a:spcPts val="3249"/>
                  </a:lnSpc>
                  <a:defRPr/>
                </a:pPr>
                <a:endParaRPr lang="ko-KR" altLang="en-US" b="1"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-2" y="408064"/>
              <a:ext cx="1918431" cy="9683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lvl="0" algn="ctr">
                <a:lnSpc>
                  <a:spcPts val="5759"/>
                </a:lnSpc>
                <a:defRPr/>
              </a:pPr>
              <a:r>
                <a:rPr lang="en-US" sz="4799" b="1" spc="47">
                  <a:solidFill>
                    <a:srgbClr val="ffffff"/>
                  </a:solidFill>
                  <a:latin typeface="Montserrat Extra-Bold"/>
                </a:rPr>
                <a:t>0</a:t>
              </a:r>
              <a:r>
                <a:rPr lang="en-US" altLang="ko-KR" sz="4799" b="1" spc="47">
                  <a:solidFill>
                    <a:srgbClr val="ffffff"/>
                  </a:solidFill>
                  <a:latin typeface="Montserrat Extra-Bold"/>
                </a:rPr>
                <a:t>3</a:t>
              </a:r>
              <a:endParaRPr lang="en-US" altLang="ko-KR" sz="4799" b="1" spc="47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9219610" y="4555312"/>
            <a:ext cx="4160647" cy="5024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4000"/>
              </a:lnSpc>
              <a:defRPr/>
            </a:pPr>
            <a:r>
              <a:rPr lang="ko-KR" altLang="en-US" sz="4000" b="1" spc="-80">
                <a:solidFill>
                  <a:srgbClr val="454545"/>
                </a:solidFill>
                <a:ea typeface="Gothic A1 Bold"/>
              </a:rPr>
              <a:t>결론</a:t>
            </a:r>
            <a:endParaRPr lang="ko-KR" altLang="en-US" sz="4000" b="1" spc="-80">
              <a:solidFill>
                <a:srgbClr val="454545"/>
              </a:solidFill>
              <a:ea typeface="Gothic A1 Bold"/>
            </a:endParaRPr>
          </a:p>
        </p:txBody>
      </p:sp>
      <p:sp>
        <p:nvSpPr>
          <p:cNvPr id="62" name="AutoShape 62"/>
          <p:cNvSpPr/>
          <p:nvPr/>
        </p:nvSpPr>
        <p:spPr>
          <a:xfrm>
            <a:off x="9541499" y="5245458"/>
            <a:ext cx="3489903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 sz="3900" b="1">
              <a:solidFill>
                <a:srgbClr val="454545"/>
              </a:solidFill>
            </a:endParaRPr>
          </a:p>
        </p:txBody>
      </p:sp>
      <p:sp>
        <p:nvSpPr>
          <p:cNvPr id="64" name="TextBox 47"/>
          <p:cNvSpPr txBox="1"/>
          <p:nvPr/>
        </p:nvSpPr>
        <p:spPr>
          <a:xfrm>
            <a:off x="9446436" y="5547894"/>
            <a:ext cx="4160645" cy="23959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p>
            <a:pPr marL="518000" lvl="0" indent="-518000">
              <a:lnSpc>
                <a:spcPts val="2700"/>
              </a:lnSpc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  <a:solidFill>
                  <a:srgbClr val="595959"/>
                </a:solidFill>
                <a:ea typeface="Gothic A1 Medium"/>
              </a:rPr>
              <a:t>발전과제</a:t>
            </a:r>
            <a:endPara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<a:solidFill>
                <a:srgbClr val="595959"/>
              </a:solidFill>
              <a:ea typeface="Gothic A1 Medium"/>
            </a:endParaRPr>
          </a:p>
          <a:p>
            <a:pPr marL="518000" lvl="0" indent="-518000">
              <a:lnSpc>
                <a:spcPts val="2700"/>
              </a:lnSpc>
              <a:buAutoNum type="circleNumDbPlain"/>
              <a:defRPr/>
            </a:pPr>
            <a:endPara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<a:solidFill>
                <a:srgbClr val="595959"/>
              </a:solidFill>
              <a:ea typeface="Gothic A1 Medium"/>
            </a:endParaRPr>
          </a:p>
          <a:p>
            <a:pPr marL="518000" lvl="0" indent="-518000">
              <a:lnSpc>
                <a:spcPts val="2700"/>
              </a:lnSpc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  <a:solidFill>
                  <a:srgbClr val="595959"/>
                </a:solidFill>
                <a:ea typeface="Gothic A1 Medium"/>
              </a:rPr>
              <a:t>회의록 </a:t>
            </a:r>
            <a:endPara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<a:solidFill>
                <a:srgbClr val="595959"/>
              </a:solidFill>
              <a:ea typeface="Gothic A1 Medium"/>
            </a:endParaRPr>
          </a:p>
          <a:p>
            <a:pPr marL="518000" lvl="0" indent="-518000">
              <a:lnSpc>
                <a:spcPts val="2700"/>
              </a:lnSpc>
              <a:buAutoNum type="circleNumDbPlain"/>
              <a:defRPr/>
            </a:pPr>
            <a:endPara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<a:solidFill>
                <a:srgbClr val="595959"/>
              </a:solidFill>
              <a:ea typeface="Gothic A1 Medium"/>
            </a:endParaRPr>
          </a:p>
          <a:p>
            <a:pPr marL="518000" lvl="0" indent="-518000">
              <a:lnSpc>
                <a:spcPts val="2700"/>
              </a:lnSpc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en-US" altLang="ko-KR" sz="2700" b="1" i="0" u="none" strike="noStrike" kern="1200" cap="none" spc="0" normalizeH="0" baseline="0" mc:Ignorable="hp" hp:hslEmbossed="0">
                <a:solidFill>
                  <a:srgbClr val="595959"/>
                </a:solidFill>
                <a:ea typeface="Gothic A1 Medium"/>
              </a:rPr>
              <a:t>WBS</a:t>
            </a:r>
            <a:endParaRPr xmlns:mc="http://schemas.openxmlformats.org/markup-compatibility/2006" xmlns:hp="http://schemas.haansoft.com/office/presentation/8.0" kumimoji="0" lang="en-US" altLang="ko-KR" sz="2700" b="1" i="0" u="none" strike="noStrike" kern="1200" cap="none" spc="0" normalizeH="0" baseline="0" mc:Ignorable="hp" hp:hslEmbossed="0">
              <a:solidFill>
                <a:srgbClr val="595959"/>
              </a:solidFill>
              <a:ea typeface="Gothic A1 Medium"/>
            </a:endParaRPr>
          </a:p>
          <a:p>
            <a:pPr marL="518000" lvl="0" indent="-518000">
              <a:lnSpc>
                <a:spcPts val="2700"/>
              </a:lnSpc>
              <a:buAutoNum type="circleNumDbPlain"/>
              <a:defRPr/>
            </a:pPr>
            <a:endPara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<a:solidFill>
                <a:srgbClr val="595959"/>
              </a:solidFill>
              <a:ea typeface="Gothic A1 Medium"/>
            </a:endParaRPr>
          </a:p>
          <a:p>
            <a:pPr marL="518000" lvl="0" indent="-518000">
              <a:lnSpc>
                <a:spcPts val="2700"/>
              </a:lnSpc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  <a:solidFill>
                  <a:srgbClr val="595959"/>
                </a:solidFill>
                <a:ea typeface="Gothic A1 Medium"/>
              </a:rPr>
              <a:t>Reference </a:t>
            </a:r>
            <a:endParaRPr xmlns:mc="http://schemas.openxmlformats.org/markup-compatibility/2006" xmlns:hp="http://schemas.haansoft.com/office/presentation/8.0" kumimoji="0" lang="ko-KR" altLang="en-US" sz="2700" b="1" i="0" u="none" strike="noStrike" kern="1200" cap="none" spc="0" normalizeH="0" baseline="0" mc:Ignorable="hp" hp:hslEmbossed="0">
              <a:solidFill>
                <a:srgbClr val="595959"/>
              </a:solidFill>
              <a:ea typeface="Gothic A1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4690" t="7910" r="27780" b="19050"/>
          <a:stretch>
            <a:fillRect/>
          </a:stretch>
        </p:blipFill>
        <p:spPr>
          <a:xfrm>
            <a:off x="289560" y="3481233"/>
            <a:ext cx="7983030" cy="63500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4160" t="10350" r="31490" b="8750"/>
          <a:stretch>
            <a:fillRect/>
          </a:stretch>
        </p:blipFill>
        <p:spPr>
          <a:xfrm>
            <a:off x="8987788" y="3481232"/>
            <a:ext cx="8737834" cy="63500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9560" y="3047009"/>
            <a:ext cx="2343352" cy="40008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54440" y="2986178"/>
            <a:ext cx="5966977" cy="45723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24052" y="3128281"/>
            <a:ext cx="2308860" cy="296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987788" y="3009038"/>
            <a:ext cx="5833627" cy="377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62378" y="8914352"/>
            <a:ext cx="3288992" cy="236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2378" y="4614237"/>
            <a:ext cx="3288992" cy="3600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8690346" y="1398270"/>
            <a:ext cx="0" cy="8888730"/>
          </a:xfrm>
          <a:prstGeom prst="line">
            <a:avLst/>
          </a:prstGeom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13168538" y="3600567"/>
            <a:ext cx="4400905" cy="807404"/>
          </a:xfrm>
          <a:prstGeom prst="rect">
            <a:avLst/>
          </a:prstGeom>
          <a:solidFill>
            <a:schemeClr val="lt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500" b="1">
                <a:solidFill>
                  <a:schemeClr val="dk1"/>
                </a:solidFill>
              </a:rPr>
              <a:t>META_PUBLISHER가 </a:t>
            </a:r>
            <a:endParaRPr lang="en-US" altLang="ko-KR" sz="2500" b="1">
              <a:solidFill>
                <a:schemeClr val="dk1"/>
              </a:solidFill>
            </a:endParaRPr>
          </a:p>
          <a:p>
            <a:pPr lvl="0" algn="ctr">
              <a:defRPr/>
            </a:pPr>
            <a:r>
              <a:rPr lang="en-US" altLang="ko-KR" sz="2500" b="1">
                <a:solidFill>
                  <a:schemeClr val="dk1"/>
                </a:solidFill>
              </a:rPr>
              <a:t>[행정안전부]인 데이터 검색</a:t>
            </a:r>
            <a:endParaRPr lang="en-US" altLang="ko-KR" sz="2500" b="1">
              <a:solidFill>
                <a:schemeClr val="dk1"/>
              </a:solidFill>
            </a:endParaRPr>
          </a:p>
        </p:txBody>
      </p:sp>
      <p:cxnSp>
        <p:nvCxnSpPr>
          <p:cNvPr id="8" name="꺾인 연결선 7"/>
          <p:cNvCxnSpPr>
            <a:stCxn id="24" idx="2"/>
            <a:endCxn id="40" idx="1"/>
          </p:cNvCxnSpPr>
          <p:nvPr/>
        </p:nvCxnSpPr>
        <p:spPr>
          <a:xfrm rot="5400000" flipV="1">
            <a:off x="12227457" y="3063188"/>
            <a:ext cx="618226" cy="1263936"/>
          </a:xfrm>
          <a:prstGeom prst="bentConnector2">
            <a:avLst/>
          </a:prstGeom>
          <a:ln w="28575">
            <a:solidFill>
              <a:schemeClr val="accent2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62378" y="1696633"/>
            <a:ext cx="17163244" cy="800552"/>
          </a:xfrm>
          <a:prstGeom prst="rect">
            <a:avLst/>
          </a:prstGeom>
          <a:solidFill>
            <a:srgbClr val="1fa1e4">
              <a:alpha val="100000"/>
            </a:srgbClr>
          </a:solidFill>
          <a:ln w="25400" cap="flat" cmpd="sng" algn="ctr">
            <a:solidFill>
              <a:srgbClr val="16438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매핑 </a:t>
            </a:r>
            <a:r>
              <a:rPr xmlns:mc="http://schemas.openxmlformats.org/markup-compatibility/2006" xmlns:hp="http://schemas.haansoft.com/office/presentation/8.0" kumimoji="0" lang="en-US" altLang="ko-KR" sz="45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API</a:t>
            </a: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프로그램 내 검색기능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grpSp>
        <p:nvGrpSpPr>
          <p:cNvPr id="42" name="그룹 41"/>
          <p:cNvGrpSpPr/>
          <p:nvPr/>
        </p:nvGrpSpPr>
        <p:grpSpPr>
          <a:xfrm rot="0">
            <a:off x="-382734" y="326188"/>
            <a:ext cx="13551273" cy="1191924"/>
            <a:chOff x="-306977" y="531351"/>
            <a:chExt cx="13551273" cy="1191924"/>
          </a:xfrm>
        </p:grpSpPr>
        <p:sp>
          <p:nvSpPr>
            <p:cNvPr id="43" name="AutoShape 26"/>
            <p:cNvSpPr/>
            <p:nvPr/>
          </p:nvSpPr>
          <p:spPr>
            <a:xfrm>
              <a:off x="-306977" y="1184488"/>
              <a:ext cx="1335677" cy="0"/>
            </a:xfrm>
            <a:prstGeom prst="line">
              <a:avLst/>
            </a:prstGeom>
            <a:ln w="142875" cap="flat">
              <a:solidFill>
                <a:srgbClr val="0b3b7b">
                  <a:alpha val="100000"/>
                </a:srgbClr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44" name="TextBox 27"/>
            <p:cNvSpPr txBox="1"/>
            <p:nvPr/>
          </p:nvSpPr>
          <p:spPr>
            <a:xfrm>
              <a:off x="1273629" y="763643"/>
              <a:ext cx="11970667" cy="83003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l" defTabSz="914400" rtl="0" eaLnBrk="1" latinLnBrk="0" hangingPunct="1">
                <a:lnSpc>
                  <a:spcPts val="66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5500" b="1" i="0" u="none" strike="noStrike" kern="1200" cap="none" spc="-220" normalizeH="0" baseline="0" mc:Ignorable="hp" hp:hslEmbossed="0">
                  <a:solidFill>
                    <a:srgbClr val="1fa1e4"/>
                  </a:solidFill>
                  <a:ea typeface="Gothic A1 Bold Bold"/>
                </a:rPr>
                <a:t>3.1</a:t>
              </a:r>
              <a:r>
                <a: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  <a:solidFill>
                    <a:srgbClr val="1fa1e4"/>
                  </a:solidFill>
                  <a:ea typeface="Gothic A1 Bold Bold"/>
                </a:rPr>
                <a:t>   </a:t>
              </a:r>
              <a:r>
                <a:rPr xmlns:mc="http://schemas.openxmlformats.org/markup-compatibility/2006" xmlns:hp="http://schemas.haansoft.com/office/presentation/8.0" kumimoji="0" lang="en-US" altLang="ko-KR" sz="5500" b="1" i="0" u="none" strike="noStrike" kern="1200" cap="none" spc="-220" normalizeH="0" baseline="0" mc:Ignorable="hp" hp:hslEmbossed="0">
                  <a:solidFill>
                    <a:srgbClr val="0b3b7b"/>
                  </a:solidFill>
                  <a:ea typeface="Gothic A1 Bold Bold"/>
                </a:rPr>
                <a:t>[</a:t>
              </a:r>
              <a:r>
                <a: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  <a:solidFill>
                    <a:srgbClr val="0b3b7b"/>
                  </a:solidFill>
                  <a:ea typeface="Gothic A1 Bold Bold"/>
                </a:rPr>
                <a:t>JAVA, Spring Boot</a:t>
              </a:r>
              <a:r>
                <a:rPr xmlns:mc="http://schemas.openxmlformats.org/markup-compatibility/2006" xmlns:hp="http://schemas.haansoft.com/office/presentation/8.0" kumimoji="0" lang="en-US" altLang="ko-KR" sz="5500" b="1" i="0" u="none" strike="noStrike" kern="1200" cap="none" spc="-220" normalizeH="0" baseline="0" mc:Ignorable="hp" hp:hslEmbossed="0">
                  <a:solidFill>
                    <a:srgbClr val="0b3b7b"/>
                  </a:solidFill>
                  <a:ea typeface="Gothic A1 Bold Bold"/>
                </a:rPr>
                <a:t>]</a:t>
              </a:r>
              <a:r>
                <a: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  <a:solidFill>
                    <a:srgbClr val="1fa1e4"/>
                  </a:solidFill>
                  <a:ea typeface="Gothic A1 Bold Bold"/>
                </a:rPr>
                <a:t> 매핑 API 개발</a:t>
              </a:r>
              <a:endPara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<a:solidFill>
                  <a:srgbClr val="1fa1e4"/>
                </a:solidFill>
                <a:ea typeface="Gothic A1 Bold Bold"/>
              </a:endParaRPr>
            </a:p>
          </p:txBody>
        </p:sp>
        <p:grpSp>
          <p:nvGrpSpPr>
            <p:cNvPr id="45" name="그룹 116"/>
            <p:cNvGrpSpPr/>
            <p:nvPr/>
          </p:nvGrpSpPr>
          <p:grpSpPr>
            <a:xfrm rot="0">
              <a:off x="1075129" y="531351"/>
              <a:ext cx="1462312" cy="1191924"/>
              <a:chOff x="1075129" y="785522"/>
              <a:chExt cx="1462312" cy="1191924"/>
            </a:xfrm>
          </p:grpSpPr>
          <p:grpSp>
            <p:nvGrpSpPr>
              <p:cNvPr id="46" name="Group 16"/>
              <p:cNvGrpSpPr/>
              <p:nvPr/>
            </p:nvGrpSpPr>
            <p:grpSpPr>
              <a:xfrm rot="0">
                <a:off x="1170721" y="785522"/>
                <a:ext cx="1205977" cy="1191924"/>
                <a:chOff x="1813" y="0"/>
                <a:chExt cx="809173" cy="812800"/>
              </a:xfrm>
            </p:grpSpPr>
            <p:sp>
              <p:nvSpPr>
                <p:cNvPr id="47" name="Freeform 17"/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avLst/>
                  <a:gdLst/>
                  <a:rect l="l" t="t" r="r" b="b"/>
                  <a:pathLst>
                    <a:path w="809173" h="812800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1fa1e4">
                    <a:alpha val="100000"/>
                  </a:srgbClr>
                </a:solidFill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48" name="TextBox 1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anchor="ctr"/>
                <a:p>
                  <a:pPr marL="0" lvl="0" indent="0" algn="ctr" defTabSz="914400" rtl="0" eaLnBrk="1" latinLnBrk="0" hangingPunct="1">
                    <a:lnSpc>
                      <a:spcPts val="3249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49" name="TextBox 19"/>
              <p:cNvSpPr txBox="1"/>
              <p:nvPr/>
            </p:nvSpPr>
            <p:spPr>
              <a:xfrm>
                <a:off x="1075129" y="1065928"/>
                <a:ext cx="1462312" cy="731726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p>
                <a:pPr marL="0" lvl="0" indent="0" algn="ctr" defTabSz="914400" rtl="0" eaLnBrk="1" latinLnBrk="0" hangingPunct="1">
                  <a:lnSpc>
                    <a:spcPts val="575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  <a:solidFill>
                      <a:srgbClr val="ffffff"/>
                    </a:solidFill>
                    <a:latin typeface="Montserrat Extra-Bold"/>
                  </a:rPr>
                  <a:t>3.1</a:t>
                </a:r>
                <a:endPara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endParaRPr>
              </a:p>
            </p:txBody>
          </p:sp>
        </p:grpSp>
      </p:grpSp>
      <p:sp>
        <p:nvSpPr>
          <p:cNvPr id="52" name="직사각형 51"/>
          <p:cNvSpPr/>
          <p:nvPr/>
        </p:nvSpPr>
        <p:spPr>
          <a:xfrm>
            <a:off x="9295218" y="4992282"/>
            <a:ext cx="3515819" cy="236425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9295218" y="9032564"/>
            <a:ext cx="3440210" cy="236425"/>
          </a:xfrm>
          <a:prstGeom prst="rect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56" name="양방향 화살표 55"/>
          <p:cNvCxnSpPr>
            <a:stCxn id="26" idx="3"/>
            <a:endCxn id="25" idx="3"/>
          </p:cNvCxnSpPr>
          <p:nvPr/>
        </p:nvCxnSpPr>
        <p:spPr>
          <a:xfrm>
            <a:off x="3851370" y="4794269"/>
            <a:ext cx="1588" cy="4238295"/>
          </a:xfrm>
          <a:prstGeom prst="bentConnector3">
            <a:avLst>
              <a:gd name="adj1" fmla="val 31675034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선 56"/>
          <p:cNvCxnSpPr>
            <a:endCxn id="58" idx="1"/>
          </p:cNvCxnSpPr>
          <p:nvPr/>
        </p:nvCxnSpPr>
        <p:spPr>
          <a:xfrm>
            <a:off x="4380633" y="6911974"/>
            <a:ext cx="3024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가로 글상자 57"/>
          <p:cNvSpPr txBox="1"/>
          <p:nvPr/>
        </p:nvSpPr>
        <p:spPr>
          <a:xfrm>
            <a:off x="4683069" y="6639005"/>
            <a:ext cx="4240737" cy="545938"/>
          </a:xfrm>
          <a:prstGeom prst="rect">
            <a:avLst/>
          </a:prstGeom>
          <a:solidFill>
            <a:schemeClr val="lt1"/>
          </a:solidFill>
          <a:ln w="28575">
            <a:solidFill>
              <a:srgbClr val="ff0000"/>
            </a:solidFill>
          </a:ln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3000" b="1"/>
              <a:t>각각 다른 </a:t>
            </a:r>
            <a:r>
              <a:rPr lang="en-US" altLang="ko-KR" sz="3000" b="1"/>
              <a:t>publisher </a:t>
            </a:r>
            <a:r>
              <a:rPr lang="ko-KR" altLang="en-US" sz="3000" b="1"/>
              <a:t>출력</a:t>
            </a:r>
            <a:endParaRPr lang="ko-KR" altLang="en-US" sz="3000" b="1"/>
          </a:p>
        </p:txBody>
      </p:sp>
      <p:cxnSp>
        <p:nvCxnSpPr>
          <p:cNvPr id="59" name="양방향 화살표 55"/>
          <p:cNvCxnSpPr>
            <a:stCxn id="52" idx="3"/>
            <a:endCxn id="53" idx="3"/>
          </p:cNvCxnSpPr>
          <p:nvPr/>
        </p:nvCxnSpPr>
        <p:spPr>
          <a:xfrm flipH="1">
            <a:off x="12735428" y="5110494"/>
            <a:ext cx="75608" cy="4040282"/>
          </a:xfrm>
          <a:prstGeom prst="bentConnector3">
            <a:avLst>
              <a:gd name="adj1" fmla="val -425120"/>
            </a:avLst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cxnSp>
        <p:nvCxnSpPr>
          <p:cNvPr id="60" name="선 59"/>
          <p:cNvCxnSpPr>
            <a:endCxn id="61" idx="1"/>
          </p:cNvCxnSpPr>
          <p:nvPr/>
        </p:nvCxnSpPr>
        <p:spPr>
          <a:xfrm>
            <a:off x="13151276" y="7130634"/>
            <a:ext cx="226827" cy="11020"/>
          </a:xfrm>
          <a:prstGeom prst="line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sp>
        <p:nvSpPr>
          <p:cNvPr id="61" name="가로 글상자 60"/>
          <p:cNvSpPr txBox="1"/>
          <p:nvPr/>
        </p:nvSpPr>
        <p:spPr>
          <a:xfrm>
            <a:off x="13378103" y="6655680"/>
            <a:ext cx="4612148" cy="971949"/>
          </a:xfrm>
          <a:prstGeom prst="rect">
            <a:avLst/>
          </a:prstGeom>
          <a:solidFill>
            <a:schemeClr val="lt1"/>
          </a:solidFill>
          <a:ln w="28575">
            <a:solidFill>
              <a:srgbClr val="ff000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publisher</a:t>
            </a:r>
            <a:r>
              <a:rPr xmlns:mc="http://schemas.openxmlformats.org/markup-compatibility/2006" xmlns:hp="http://schemas.haansoft.com/office/presentation/8.0" kumimoji="0" lang="ko-KR" altLang="en-US" sz="2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가 </a:t>
            </a:r>
            <a:r>
              <a:rPr xmlns:mc="http://schemas.openxmlformats.org/markup-compatibility/2006" xmlns:hp="http://schemas.haansoft.com/office/presentation/8.0" kumimoji="0" lang="en-US" altLang="ko-KR" sz="2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2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행정안전부</a:t>
            </a:r>
            <a:r>
              <a:rPr xmlns:mc="http://schemas.openxmlformats.org/markup-compatibility/2006" xmlns:hp="http://schemas.haansoft.com/office/presentation/8.0" kumimoji="0" lang="en-US" altLang="ko-KR" sz="2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]</a:t>
            </a:r>
            <a:r>
              <a:rPr xmlns:mc="http://schemas.openxmlformats.org/markup-compatibility/2006" xmlns:hp="http://schemas.haansoft.com/office/presentation/8.0" kumimoji="0" lang="ko-KR" altLang="en-US" sz="2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인 </a:t>
            </a:r>
            <a:endParaRPr xmlns:mc="http://schemas.openxmlformats.org/markup-compatibility/2006" xmlns:hp="http://schemas.haansoft.com/office/presentation/8.0" kumimoji="0" lang="ko-KR" altLang="en-US" sz="29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데이터 값만 </a:t>
            </a:r>
            <a:r>
              <a:rPr xmlns:mc="http://schemas.openxmlformats.org/markup-compatibility/2006" xmlns:hp="http://schemas.haansoft.com/office/presentation/8.0" kumimoji="0" lang="ko-KR" altLang="en-US" sz="2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출력</a:t>
            </a:r>
            <a:endParaRPr xmlns:mc="http://schemas.openxmlformats.org/markup-compatibility/2006" xmlns:hp="http://schemas.haansoft.com/office/presentation/8.0" kumimoji="0" lang="ko-KR" altLang="en-US" sz="29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1" animBg="1"/>
      <p:bldP spid="24" grpId="2" animBg="1"/>
      <p:bldP spid="8" grpId="3" animBg="1"/>
      <p:bldP spid="40" grpId="4" animBg="1"/>
      <p:bldP spid="60" grpId="5" animBg="1"/>
      <p:bldP spid="61" grpId="6" animBg="1"/>
    </p:bld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11760"/>
          <a:stretch>
            <a:fillRect/>
          </a:stretch>
        </p:blipFill>
        <p:spPr>
          <a:xfrm>
            <a:off x="600178" y="2875230"/>
            <a:ext cx="8237714" cy="68084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73637" y="2875230"/>
            <a:ext cx="8237716" cy="68084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48965" y="7885864"/>
            <a:ext cx="3402405" cy="18544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143622" y="7941033"/>
            <a:ext cx="6805188" cy="1799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66017" y="9058758"/>
            <a:ext cx="838596" cy="470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713552" y="4992282"/>
            <a:ext cx="961379" cy="605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18" name="직선 화살표 연결선 17"/>
          <p:cNvCxnSpPr>
            <a:stCxn id="9" idx="0"/>
            <a:endCxn id="22" idx="2"/>
          </p:cNvCxnSpPr>
          <p:nvPr/>
        </p:nvCxnSpPr>
        <p:spPr>
          <a:xfrm flipV="1">
            <a:off x="2985315" y="7132319"/>
            <a:ext cx="2384016" cy="19264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6" idx="2"/>
            <a:endCxn id="8" idx="0"/>
          </p:cNvCxnSpPr>
          <p:nvPr/>
        </p:nvCxnSpPr>
        <p:spPr>
          <a:xfrm rot="16200000" flipH="1">
            <a:off x="11198743" y="6593560"/>
            <a:ext cx="2342972" cy="3519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187972" y="5928642"/>
            <a:ext cx="6362720" cy="1203676"/>
          </a:xfrm>
          <a:prstGeom prst="rect">
            <a:avLst/>
          </a:prstGeom>
          <a:solidFill>
            <a:schemeClr val="lt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2500" b="1">
                <a:solidFill>
                  <a:schemeClr val="tx1"/>
                </a:solidFill>
              </a:rPr>
              <a:t>EX)</a:t>
            </a:r>
            <a:endParaRPr lang="en-US" altLang="ko-KR" sz="2500" b="1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 sz="2500" b="1">
                <a:solidFill>
                  <a:schemeClr val="tx1"/>
                </a:solidFill>
              </a:rPr>
              <a:t>‘</a:t>
            </a:r>
            <a:r>
              <a:rPr lang="ko-KR" altLang="en-US" sz="2500" b="1">
                <a:solidFill>
                  <a:schemeClr val="tx1"/>
                </a:solidFill>
              </a:rPr>
              <a:t>현행법령한글</a:t>
            </a:r>
            <a:r>
              <a:rPr lang="en-US" altLang="ko-KR" sz="2500" b="1">
                <a:solidFill>
                  <a:schemeClr val="tx1"/>
                </a:solidFill>
              </a:rPr>
              <a:t>’</a:t>
            </a:r>
            <a:r>
              <a:rPr lang="ko-KR" altLang="en-US" sz="2500" b="1">
                <a:solidFill>
                  <a:schemeClr val="tx1"/>
                </a:solidFill>
              </a:rPr>
              <a:t>이</a:t>
            </a:r>
            <a:r>
              <a:rPr lang="en-US" altLang="ko-KR" sz="2500" b="1">
                <a:solidFill>
                  <a:schemeClr val="tx1"/>
                </a:solidFill>
              </a:rPr>
              <a:t> ‘</a:t>
            </a:r>
            <a:r>
              <a:rPr lang="ko-KR" altLang="en-US" sz="2500" b="1">
                <a:solidFill>
                  <a:schemeClr val="tx1"/>
                </a:solidFill>
              </a:rPr>
              <a:t>현행법령명영어</a:t>
            </a:r>
            <a:r>
              <a:rPr lang="en-US" altLang="ko-KR" sz="2500" b="1">
                <a:solidFill>
                  <a:schemeClr val="tx1"/>
                </a:solidFill>
              </a:rPr>
              <a:t>’</a:t>
            </a:r>
            <a:r>
              <a:rPr lang="ko-KR" altLang="en-US" sz="2500" b="1">
                <a:solidFill>
                  <a:schemeClr val="tx1"/>
                </a:solidFill>
              </a:rPr>
              <a:t>로</a:t>
            </a:r>
            <a:r>
              <a:rPr lang="en-US" altLang="ko-KR" sz="2500" b="1">
                <a:solidFill>
                  <a:schemeClr val="tx1"/>
                </a:solidFill>
              </a:rPr>
              <a:t> </a:t>
            </a:r>
            <a:r>
              <a:rPr lang="ko-KR" altLang="en-US" sz="2500" b="1">
                <a:solidFill>
                  <a:schemeClr val="tx1"/>
                </a:solidFill>
              </a:rPr>
              <a:t>변경되었을</a:t>
            </a:r>
            <a:r>
              <a:rPr lang="en-US" altLang="ko-KR" sz="2500" b="1">
                <a:solidFill>
                  <a:schemeClr val="tx1"/>
                </a:solidFill>
              </a:rPr>
              <a:t> </a:t>
            </a:r>
            <a:r>
              <a:rPr lang="ko-KR" altLang="en-US" sz="2500" b="1">
                <a:solidFill>
                  <a:schemeClr val="tx1"/>
                </a:solidFill>
              </a:rPr>
              <a:t>때　</a:t>
            </a:r>
            <a:endParaRPr lang="ko-KR" altLang="en-US" sz="2500" b="1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00178" y="1741095"/>
            <a:ext cx="8237714" cy="800552"/>
          </a:xfrm>
          <a:prstGeom prst="rect">
            <a:avLst/>
          </a:prstGeom>
          <a:solidFill>
            <a:srgbClr val="1fa1e4">
              <a:alpha val="100000"/>
            </a:srgbClr>
          </a:solidFill>
          <a:ln w="25400" cap="flat" cmpd="sng" algn="ctr">
            <a:solidFill>
              <a:srgbClr val="16438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①  증분 데이터 에러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273637" y="1741095"/>
            <a:ext cx="8237714" cy="800552"/>
          </a:xfrm>
          <a:prstGeom prst="rect">
            <a:avLst/>
          </a:prstGeom>
          <a:solidFill>
            <a:srgbClr val="1fa1e4">
              <a:alpha val="100000"/>
            </a:srgbClr>
          </a:solidFill>
          <a:ln w="25400" cap="flat" cmpd="sng" algn="ctr">
            <a:solidFill>
              <a:srgbClr val="16438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② 매핑 에러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grpSp>
        <p:nvGrpSpPr>
          <p:cNvPr id="45" name="그룹 44"/>
          <p:cNvGrpSpPr/>
          <p:nvPr/>
        </p:nvGrpSpPr>
        <p:grpSpPr>
          <a:xfrm rot="0">
            <a:off x="-382734" y="326188"/>
            <a:ext cx="13551273" cy="1191924"/>
            <a:chOff x="-306977" y="531351"/>
            <a:chExt cx="13551273" cy="1191924"/>
          </a:xfrm>
        </p:grpSpPr>
        <p:sp>
          <p:nvSpPr>
            <p:cNvPr id="46" name="AutoShape 26"/>
            <p:cNvSpPr/>
            <p:nvPr/>
          </p:nvSpPr>
          <p:spPr>
            <a:xfrm>
              <a:off x="-306977" y="1184488"/>
              <a:ext cx="1335677" cy="0"/>
            </a:xfrm>
            <a:prstGeom prst="line">
              <a:avLst/>
            </a:prstGeom>
            <a:ln w="142875" cap="flat">
              <a:solidFill>
                <a:srgbClr val="0b3b7b">
                  <a:alpha val="100000"/>
                </a:srgbClr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47" name="TextBox 27"/>
            <p:cNvSpPr txBox="1"/>
            <p:nvPr/>
          </p:nvSpPr>
          <p:spPr>
            <a:xfrm>
              <a:off x="1273629" y="763643"/>
              <a:ext cx="11970667" cy="83003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l" defTabSz="914400" rtl="0" eaLnBrk="1" latinLnBrk="0" hangingPunct="1">
                <a:lnSpc>
                  <a:spcPts val="66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5500" b="1" i="0" u="none" strike="noStrike" kern="1200" cap="none" spc="-220" normalizeH="0" baseline="0" mc:Ignorable="hp" hp:hslEmbossed="0">
                  <a:solidFill>
                    <a:srgbClr val="1fa1e4"/>
                  </a:solidFill>
                  <a:ea typeface="Gothic A1 Bold Bold"/>
                </a:rPr>
                <a:t>3.1</a:t>
              </a:r>
              <a:r>
                <a: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  <a:solidFill>
                    <a:srgbClr val="1fa1e4"/>
                  </a:solidFill>
                  <a:ea typeface="Gothic A1 Bold Bold"/>
                </a:rPr>
                <a:t>   </a:t>
              </a:r>
              <a:r>
                <a:rPr xmlns:mc="http://schemas.openxmlformats.org/markup-compatibility/2006" xmlns:hp="http://schemas.haansoft.com/office/presentation/8.0" kumimoji="0" lang="en-US" altLang="ko-KR" sz="5500" b="1" i="0" u="none" strike="noStrike" kern="1200" cap="none" spc="-220" normalizeH="0" baseline="0" mc:Ignorable="hp" hp:hslEmbossed="0">
                  <a:solidFill>
                    <a:srgbClr val="0b3b7b"/>
                  </a:solidFill>
                  <a:ea typeface="Gothic A1 Bold Bold"/>
                </a:rPr>
                <a:t>[</a:t>
              </a:r>
              <a:r>
                <a: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  <a:solidFill>
                    <a:srgbClr val="0b3b7b"/>
                  </a:solidFill>
                  <a:ea typeface="Gothic A1 Bold Bold"/>
                </a:rPr>
                <a:t>JAVA, Spring Boot</a:t>
              </a:r>
              <a:r>
                <a:rPr xmlns:mc="http://schemas.openxmlformats.org/markup-compatibility/2006" xmlns:hp="http://schemas.haansoft.com/office/presentation/8.0" kumimoji="0" lang="en-US" altLang="ko-KR" sz="5500" b="1" i="0" u="none" strike="noStrike" kern="1200" cap="none" spc="-220" normalizeH="0" baseline="0" mc:Ignorable="hp" hp:hslEmbossed="0">
                  <a:solidFill>
                    <a:srgbClr val="0b3b7b"/>
                  </a:solidFill>
                  <a:ea typeface="Gothic A1 Bold Bold"/>
                </a:rPr>
                <a:t>]</a:t>
              </a:r>
              <a:r>
                <a: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  <a:solidFill>
                    <a:srgbClr val="1fa1e4"/>
                  </a:solidFill>
                  <a:ea typeface="Gothic A1 Bold Bold"/>
                </a:rPr>
                <a:t> 매핑 API 개발</a:t>
              </a:r>
              <a:endPara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<a:solidFill>
                  <a:srgbClr val="1fa1e4"/>
                </a:solidFill>
                <a:ea typeface="Gothic A1 Bold Bold"/>
              </a:endParaRPr>
            </a:p>
          </p:txBody>
        </p:sp>
        <p:grpSp>
          <p:nvGrpSpPr>
            <p:cNvPr id="48" name="그룹 116"/>
            <p:cNvGrpSpPr/>
            <p:nvPr/>
          </p:nvGrpSpPr>
          <p:grpSpPr>
            <a:xfrm rot="0">
              <a:off x="1075129" y="531351"/>
              <a:ext cx="1462312" cy="1191924"/>
              <a:chOff x="1075129" y="785522"/>
              <a:chExt cx="1462312" cy="1191924"/>
            </a:xfrm>
          </p:grpSpPr>
          <p:grpSp>
            <p:nvGrpSpPr>
              <p:cNvPr id="49" name="Group 16"/>
              <p:cNvGrpSpPr/>
              <p:nvPr/>
            </p:nvGrpSpPr>
            <p:grpSpPr>
              <a:xfrm rot="0">
                <a:off x="1170721" y="785522"/>
                <a:ext cx="1205977" cy="1191924"/>
                <a:chOff x="1813" y="0"/>
                <a:chExt cx="809173" cy="812800"/>
              </a:xfrm>
            </p:grpSpPr>
            <p:sp>
              <p:nvSpPr>
                <p:cNvPr id="50" name="Freeform 17"/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avLst/>
                  <a:gdLst/>
                  <a:rect l="l" t="t" r="r" b="b"/>
                  <a:pathLst>
                    <a:path w="809173" h="812800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1fa1e4">
                    <a:alpha val="100000"/>
                  </a:srgbClr>
                </a:solidFill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51" name="TextBox 1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anchor="ctr"/>
                <a:p>
                  <a:pPr marL="0" lvl="0" indent="0" algn="ctr" defTabSz="914400" rtl="0" eaLnBrk="1" latinLnBrk="0" hangingPunct="1">
                    <a:lnSpc>
                      <a:spcPts val="3249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52" name="TextBox 19"/>
              <p:cNvSpPr txBox="1"/>
              <p:nvPr/>
            </p:nvSpPr>
            <p:spPr>
              <a:xfrm>
                <a:off x="1075129" y="1065928"/>
                <a:ext cx="1462312" cy="731726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p>
                <a:pPr marL="0" lvl="0" indent="0" algn="ctr" defTabSz="914400" rtl="0" eaLnBrk="1" latinLnBrk="0" hangingPunct="1">
                  <a:lnSpc>
                    <a:spcPts val="575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  <a:solidFill>
                      <a:srgbClr val="ffffff"/>
                    </a:solidFill>
                    <a:latin typeface="Montserrat Extra-Bold"/>
                  </a:rPr>
                  <a:t>3.1</a:t>
                </a:r>
                <a:endPara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1" animBg="1"/>
      <p:bldP spid="18" grpId="2" animBg="1"/>
      <p:bldP spid="22" grpId="3" animBg="1"/>
      <p:bldP spid="16" grpId="4" animBg="1"/>
      <p:bldP spid="20" grpId="5" animBg="1"/>
      <p:bldP spid="8" grpId="6" animBg="1"/>
    </p:bld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0178" y="2854349"/>
            <a:ext cx="8431006" cy="712812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39382" y="2875230"/>
            <a:ext cx="8424040" cy="685757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542002" y="7286637"/>
            <a:ext cx="4055397" cy="2620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219609" y="7286637"/>
            <a:ext cx="4052047" cy="2620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9334718" y="9216592"/>
            <a:ext cx="3892168" cy="404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73356" y="8932107"/>
            <a:ext cx="2488264" cy="415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44" name="직선 화살표 연결선 43"/>
          <p:cNvCxnSpPr>
            <a:stCxn id="45" idx="2"/>
            <a:endCxn id="32" idx="0"/>
          </p:cNvCxnSpPr>
          <p:nvPr/>
        </p:nvCxnSpPr>
        <p:spPr>
          <a:xfrm rot="5400000">
            <a:off x="10346262" y="6758520"/>
            <a:ext cx="3392611" cy="15235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865924" y="5506309"/>
            <a:ext cx="1876820" cy="317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5500152" y="3933756"/>
            <a:ext cx="2786971" cy="500258"/>
          </a:xfrm>
          <a:prstGeom prst="rect">
            <a:avLst/>
          </a:prstGeom>
          <a:solidFill>
            <a:srgbClr val="fff7cc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700" b="1">
                <a:solidFill>
                  <a:schemeClr val="dk1"/>
                </a:solidFill>
              </a:rPr>
              <a:t>인증키  입력오류</a:t>
            </a:r>
            <a:endParaRPr lang="ko-KR" altLang="en-US" sz="2700">
              <a:solidFill>
                <a:schemeClr val="dk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367913" y="3983840"/>
            <a:ext cx="2563815" cy="450174"/>
          </a:xfrm>
          <a:prstGeom prst="rect">
            <a:avLst/>
          </a:prstGeom>
          <a:solidFill>
            <a:srgbClr val="fff7cc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/>
              <a:t>페이지 입력오류</a:t>
            </a:r>
            <a:endParaRPr lang="ko-KR" altLang="en-US" sz="1600" b="1"/>
          </a:p>
        </p:txBody>
      </p:sp>
      <p:sp>
        <p:nvSpPr>
          <p:cNvPr id="49" name="직사각형 48"/>
          <p:cNvSpPr/>
          <p:nvPr/>
        </p:nvSpPr>
        <p:spPr>
          <a:xfrm>
            <a:off x="1658709" y="8394687"/>
            <a:ext cx="615037" cy="375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00178" y="1741095"/>
            <a:ext cx="17163244" cy="800552"/>
          </a:xfrm>
          <a:prstGeom prst="rect">
            <a:avLst/>
          </a:prstGeom>
          <a:solidFill>
            <a:srgbClr val="1fa1e4">
              <a:alpha val="100000"/>
            </a:srgbClr>
          </a:solidFill>
          <a:ln w="25400" cap="flat" cmpd="sng" algn="ctr">
            <a:solidFill>
              <a:srgbClr val="16438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③ 데이터 수집 에러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cxnSp>
        <p:nvCxnSpPr>
          <p:cNvPr id="51" name="화살표 50"/>
          <p:cNvCxnSpPr>
            <a:stCxn id="47" idx="2"/>
            <a:endCxn id="30" idx="3"/>
          </p:cNvCxnSpPr>
          <p:nvPr/>
        </p:nvCxnSpPr>
        <p:spPr>
          <a:xfrm rot="5400000">
            <a:off x="3664150" y="5367264"/>
            <a:ext cx="4162738" cy="229623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화살표 51"/>
          <p:cNvCxnSpPr>
            <a:stCxn id="48" idx="2"/>
            <a:endCxn id="45" idx="3"/>
          </p:cNvCxnSpPr>
          <p:nvPr/>
        </p:nvCxnSpPr>
        <p:spPr>
          <a:xfrm rot="10800000" flipV="1">
            <a:off x="13742744" y="4434017"/>
            <a:ext cx="1907080" cy="1231128"/>
          </a:xfrm>
          <a:prstGeom prst="straightConnector1">
            <a:avLst/>
          </a:prstGeom>
          <a:noFill/>
          <a:ln w="28575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grpSp>
        <p:nvGrpSpPr>
          <p:cNvPr id="53" name="그룹 52"/>
          <p:cNvGrpSpPr/>
          <p:nvPr/>
        </p:nvGrpSpPr>
        <p:grpSpPr>
          <a:xfrm rot="0">
            <a:off x="-382734" y="326188"/>
            <a:ext cx="13551273" cy="1191924"/>
            <a:chOff x="-306977" y="531351"/>
            <a:chExt cx="13551273" cy="1191924"/>
          </a:xfrm>
        </p:grpSpPr>
        <p:sp>
          <p:nvSpPr>
            <p:cNvPr id="54" name="AutoShape 26"/>
            <p:cNvSpPr/>
            <p:nvPr/>
          </p:nvSpPr>
          <p:spPr>
            <a:xfrm>
              <a:off x="-306977" y="1184488"/>
              <a:ext cx="1335677" cy="0"/>
            </a:xfrm>
            <a:prstGeom prst="line">
              <a:avLst/>
            </a:prstGeom>
            <a:ln w="142875" cap="flat">
              <a:solidFill>
                <a:srgbClr val="0b3b7b">
                  <a:alpha val="100000"/>
                </a:srgbClr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55" name="TextBox 27"/>
            <p:cNvSpPr txBox="1"/>
            <p:nvPr/>
          </p:nvSpPr>
          <p:spPr>
            <a:xfrm>
              <a:off x="1273629" y="763643"/>
              <a:ext cx="11970667" cy="83003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l" defTabSz="914400" rtl="0" eaLnBrk="1" latinLnBrk="0" hangingPunct="1">
                <a:lnSpc>
                  <a:spcPts val="66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5500" b="1" i="0" u="none" strike="noStrike" kern="1200" cap="none" spc="-220" normalizeH="0" baseline="0" mc:Ignorable="hp" hp:hslEmbossed="0">
                  <a:solidFill>
                    <a:srgbClr val="1fa1e4"/>
                  </a:solidFill>
                  <a:ea typeface="Gothic A1 Bold Bold"/>
                </a:rPr>
                <a:t>3.1</a:t>
              </a:r>
              <a:r>
                <a: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  <a:solidFill>
                    <a:srgbClr val="1fa1e4"/>
                  </a:solidFill>
                  <a:ea typeface="Gothic A1 Bold Bold"/>
                </a:rPr>
                <a:t>   </a:t>
              </a:r>
              <a:r>
                <a:rPr xmlns:mc="http://schemas.openxmlformats.org/markup-compatibility/2006" xmlns:hp="http://schemas.haansoft.com/office/presentation/8.0" kumimoji="0" lang="en-US" altLang="ko-KR" sz="5500" b="1" i="0" u="none" strike="noStrike" kern="1200" cap="none" spc="-220" normalizeH="0" baseline="0" mc:Ignorable="hp" hp:hslEmbossed="0">
                  <a:solidFill>
                    <a:srgbClr val="0b3b7b"/>
                  </a:solidFill>
                  <a:ea typeface="Gothic A1 Bold Bold"/>
                </a:rPr>
                <a:t>[</a:t>
              </a:r>
              <a:r>
                <a: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  <a:solidFill>
                    <a:srgbClr val="0b3b7b"/>
                  </a:solidFill>
                  <a:ea typeface="Gothic A1 Bold Bold"/>
                </a:rPr>
                <a:t>JAVA, Spring Boot</a:t>
              </a:r>
              <a:r>
                <a:rPr xmlns:mc="http://schemas.openxmlformats.org/markup-compatibility/2006" xmlns:hp="http://schemas.haansoft.com/office/presentation/8.0" kumimoji="0" lang="en-US" altLang="ko-KR" sz="5500" b="1" i="0" u="none" strike="noStrike" kern="1200" cap="none" spc="-220" normalizeH="0" baseline="0" mc:Ignorable="hp" hp:hslEmbossed="0">
                  <a:solidFill>
                    <a:srgbClr val="0b3b7b"/>
                  </a:solidFill>
                  <a:ea typeface="Gothic A1 Bold Bold"/>
                </a:rPr>
                <a:t>]</a:t>
              </a:r>
              <a:r>
                <a: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  <a:solidFill>
                    <a:srgbClr val="1fa1e4"/>
                  </a:solidFill>
                  <a:ea typeface="Gothic A1 Bold Bold"/>
                </a:rPr>
                <a:t> 매핑 API 개발</a:t>
              </a:r>
              <a:endPara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<a:solidFill>
                  <a:srgbClr val="1fa1e4"/>
                </a:solidFill>
                <a:ea typeface="Gothic A1 Bold Bold"/>
              </a:endParaRPr>
            </a:p>
          </p:txBody>
        </p:sp>
        <p:grpSp>
          <p:nvGrpSpPr>
            <p:cNvPr id="56" name="그룹 116"/>
            <p:cNvGrpSpPr/>
            <p:nvPr/>
          </p:nvGrpSpPr>
          <p:grpSpPr>
            <a:xfrm rot="0">
              <a:off x="1075129" y="531351"/>
              <a:ext cx="1462312" cy="1191924"/>
              <a:chOff x="1075129" y="785522"/>
              <a:chExt cx="1462312" cy="1191924"/>
            </a:xfrm>
          </p:grpSpPr>
          <p:grpSp>
            <p:nvGrpSpPr>
              <p:cNvPr id="57" name="Group 16"/>
              <p:cNvGrpSpPr/>
              <p:nvPr/>
            </p:nvGrpSpPr>
            <p:grpSpPr>
              <a:xfrm rot="0">
                <a:off x="1170721" y="785522"/>
                <a:ext cx="1205977" cy="1191924"/>
                <a:chOff x="1813" y="0"/>
                <a:chExt cx="809173" cy="812800"/>
              </a:xfrm>
            </p:grpSpPr>
            <p:sp>
              <p:nvSpPr>
                <p:cNvPr id="58" name="Freeform 17"/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avLst/>
                  <a:gdLst/>
                  <a:rect l="l" t="t" r="r" b="b"/>
                  <a:pathLst>
                    <a:path w="809173" h="812800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1fa1e4">
                    <a:alpha val="100000"/>
                  </a:srgbClr>
                </a:solidFill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59" name="TextBox 1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anchor="ctr"/>
                <a:p>
                  <a:pPr marL="0" lvl="0" indent="0" algn="ctr" defTabSz="914400" rtl="0" eaLnBrk="1" latinLnBrk="0" hangingPunct="1">
                    <a:lnSpc>
                      <a:spcPts val="3249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60" name="TextBox 19"/>
              <p:cNvSpPr txBox="1"/>
              <p:nvPr/>
            </p:nvSpPr>
            <p:spPr>
              <a:xfrm>
                <a:off x="1075129" y="1065928"/>
                <a:ext cx="1462312" cy="731726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p>
                <a:pPr marL="0" lvl="0" indent="0" algn="ctr" defTabSz="914400" rtl="0" eaLnBrk="1" latinLnBrk="0" hangingPunct="1">
                  <a:lnSpc>
                    <a:spcPts val="575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  <a:solidFill>
                      <a:srgbClr val="ffffff"/>
                    </a:solidFill>
                    <a:latin typeface="Montserrat Extra-Bold"/>
                  </a:rPr>
                  <a:t>3.1</a:t>
                </a:r>
                <a:endPara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"/>
                            </p:stCondLst>
                            <p:childTnLst>
                              <p:par>
                                <p:cTn id="1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"/>
                            </p:stCondLst>
                            <p:childTnLst>
                              <p:par>
                                <p:cTn id="33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"/>
                            </p:stCondLst>
                            <p:childTnLst>
                              <p:par>
                                <p:cTn id="40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3" grpId="1" animBg="1"/>
      <p:bldP spid="49" grpId="2" animBg="1"/>
      <p:bldP spid="51" grpId="3" animBg="1"/>
      <p:bldP spid="47" grpId="4" animBg="1"/>
      <p:bldP spid="31" grpId="5" animBg="1"/>
      <p:bldP spid="32" grpId="6" animBg="1"/>
      <p:bldP spid="44" grpId="7" animBg="1"/>
      <p:bldP spid="45" grpId="8" animBg="1"/>
      <p:bldP spid="52" grpId="9" animBg="1"/>
      <p:bldP spid="48" grpId="10" animBg="1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80718" y="2768975"/>
            <a:ext cx="7082704" cy="42470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0178" y="2768975"/>
            <a:ext cx="9766682" cy="69492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33774" y="7046306"/>
            <a:ext cx="11492568" cy="267190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333774" y="7016010"/>
            <a:ext cx="11517954" cy="28718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00178" y="1741095"/>
            <a:ext cx="17163244" cy="800552"/>
          </a:xfrm>
          <a:prstGeom prst="rect">
            <a:avLst/>
          </a:prstGeom>
          <a:solidFill>
            <a:srgbClr val="1fa1e4">
              <a:alpha val="100000"/>
            </a:srgbClr>
          </a:solidFill>
          <a:ln w="25400" cap="flat" cmpd="sng" algn="ctr">
            <a:solidFill>
              <a:srgbClr val="16438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DB </a:t>
            </a: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저장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grpSp>
        <p:nvGrpSpPr>
          <p:cNvPr id="28" name="그룹 27"/>
          <p:cNvGrpSpPr/>
          <p:nvPr/>
        </p:nvGrpSpPr>
        <p:grpSpPr>
          <a:xfrm rot="0">
            <a:off x="-382734" y="326188"/>
            <a:ext cx="13551273" cy="1191924"/>
            <a:chOff x="-306977" y="531351"/>
            <a:chExt cx="13551273" cy="1191924"/>
          </a:xfrm>
        </p:grpSpPr>
        <p:sp>
          <p:nvSpPr>
            <p:cNvPr id="29" name="AutoShape 26"/>
            <p:cNvSpPr/>
            <p:nvPr/>
          </p:nvSpPr>
          <p:spPr>
            <a:xfrm>
              <a:off x="-306977" y="1184488"/>
              <a:ext cx="1335677" cy="0"/>
            </a:xfrm>
            <a:prstGeom prst="line">
              <a:avLst/>
            </a:prstGeom>
            <a:ln w="142875" cap="flat">
              <a:solidFill>
                <a:srgbClr val="0b3b7b">
                  <a:alpha val="100000"/>
                </a:srgbClr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0" name="TextBox 27"/>
            <p:cNvSpPr txBox="1"/>
            <p:nvPr/>
          </p:nvSpPr>
          <p:spPr>
            <a:xfrm>
              <a:off x="1273629" y="763643"/>
              <a:ext cx="11970667" cy="83003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l" defTabSz="914400" rtl="0" eaLnBrk="1" latinLnBrk="0" hangingPunct="1">
                <a:lnSpc>
                  <a:spcPts val="66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5500" b="1" i="0" u="none" strike="noStrike" kern="1200" cap="none" spc="-220" normalizeH="0" baseline="0" mc:Ignorable="hp" hp:hslEmbossed="0">
                  <a:solidFill>
                    <a:srgbClr val="1fa1e4"/>
                  </a:solidFill>
                  <a:ea typeface="Gothic A1 Bold Bold"/>
                </a:rPr>
                <a:t>3.1</a:t>
              </a:r>
              <a:r>
                <a: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  <a:solidFill>
                    <a:srgbClr val="1fa1e4"/>
                  </a:solidFill>
                  <a:ea typeface="Gothic A1 Bold Bold"/>
                </a:rPr>
                <a:t>   </a:t>
              </a:r>
              <a:r>
                <a:rPr xmlns:mc="http://schemas.openxmlformats.org/markup-compatibility/2006" xmlns:hp="http://schemas.haansoft.com/office/presentation/8.0" kumimoji="0" lang="en-US" altLang="ko-KR" sz="5500" b="1" i="0" u="none" strike="noStrike" kern="1200" cap="none" spc="-220" normalizeH="0" baseline="0" mc:Ignorable="hp" hp:hslEmbossed="0">
                  <a:solidFill>
                    <a:srgbClr val="0b3b7b"/>
                  </a:solidFill>
                  <a:ea typeface="Gothic A1 Bold Bold"/>
                </a:rPr>
                <a:t>[</a:t>
              </a:r>
              <a:r>
                <a: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  <a:solidFill>
                    <a:srgbClr val="0b3b7b"/>
                  </a:solidFill>
                  <a:ea typeface="Gothic A1 Bold Bold"/>
                </a:rPr>
                <a:t>JAVA, Spring Boot</a:t>
              </a:r>
              <a:r>
                <a:rPr xmlns:mc="http://schemas.openxmlformats.org/markup-compatibility/2006" xmlns:hp="http://schemas.haansoft.com/office/presentation/8.0" kumimoji="0" lang="en-US" altLang="ko-KR" sz="5500" b="1" i="0" u="none" strike="noStrike" kern="1200" cap="none" spc="-220" normalizeH="0" baseline="0" mc:Ignorable="hp" hp:hslEmbossed="0">
                  <a:solidFill>
                    <a:srgbClr val="0b3b7b"/>
                  </a:solidFill>
                  <a:ea typeface="Gothic A1 Bold Bold"/>
                </a:rPr>
                <a:t>]</a:t>
              </a:r>
              <a:r>
                <a: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  <a:solidFill>
                    <a:srgbClr val="1fa1e4"/>
                  </a:solidFill>
                  <a:ea typeface="Gothic A1 Bold Bold"/>
                </a:rPr>
                <a:t> 매핑 API 개발</a:t>
              </a:r>
              <a:endPara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<a:solidFill>
                  <a:srgbClr val="1fa1e4"/>
                </a:solidFill>
                <a:ea typeface="Gothic A1 Bold Bold"/>
              </a:endParaRPr>
            </a:p>
          </p:txBody>
        </p:sp>
        <p:grpSp>
          <p:nvGrpSpPr>
            <p:cNvPr id="31" name="그룹 116"/>
            <p:cNvGrpSpPr/>
            <p:nvPr/>
          </p:nvGrpSpPr>
          <p:grpSpPr>
            <a:xfrm rot="0">
              <a:off x="1075129" y="531351"/>
              <a:ext cx="1462312" cy="1191924"/>
              <a:chOff x="1075129" y="785522"/>
              <a:chExt cx="1462312" cy="1191924"/>
            </a:xfrm>
          </p:grpSpPr>
          <p:grpSp>
            <p:nvGrpSpPr>
              <p:cNvPr id="32" name="Group 16"/>
              <p:cNvGrpSpPr/>
              <p:nvPr/>
            </p:nvGrpSpPr>
            <p:grpSpPr>
              <a:xfrm rot="0">
                <a:off x="1170721" y="785522"/>
                <a:ext cx="1205977" cy="1191924"/>
                <a:chOff x="1813" y="0"/>
                <a:chExt cx="809173" cy="812800"/>
              </a:xfrm>
            </p:grpSpPr>
            <p:sp>
              <p:nvSpPr>
                <p:cNvPr id="33" name="Freeform 17"/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avLst/>
                  <a:gdLst/>
                  <a:rect l="l" t="t" r="r" b="b"/>
                  <a:pathLst>
                    <a:path w="809173" h="812800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1fa1e4">
                    <a:alpha val="100000"/>
                  </a:srgbClr>
                </a:solidFill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34" name="TextBox 18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anchor="ctr"/>
                <a:p>
                  <a:pPr marL="0" lvl="0" indent="0" algn="ctr" defTabSz="914400" rtl="0" eaLnBrk="1" latinLnBrk="0" hangingPunct="1">
                    <a:lnSpc>
                      <a:spcPts val="3249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35" name="TextBox 19"/>
              <p:cNvSpPr txBox="1"/>
              <p:nvPr/>
            </p:nvSpPr>
            <p:spPr>
              <a:xfrm>
                <a:off x="1075129" y="1065928"/>
                <a:ext cx="1462312" cy="731726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p>
                <a:pPr marL="0" lvl="0" indent="0" algn="ctr" defTabSz="914400" rtl="0" eaLnBrk="1" latinLnBrk="0" hangingPunct="1">
                  <a:lnSpc>
                    <a:spcPts val="575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  <a:solidFill>
                      <a:srgbClr val="ffffff"/>
                    </a:solidFill>
                    <a:latin typeface="Montserrat Extra-Bold"/>
                  </a:rPr>
                  <a:t>3.1</a:t>
                </a:r>
                <a:endPara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0">
            <a:off x="-106109" y="-115661"/>
            <a:ext cx="18500216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26650" y="4333875"/>
            <a:ext cx="9853858" cy="16763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lvl="0" indent="0" algn="l" defTabSz="914400" rtl="0" eaLnBrk="1" latinLnBrk="0" hangingPunct="1">
              <a:lnSpc>
                <a:spcPts val="6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8000" b="1" i="0" u="none" strike="noStrike" kern="1200" cap="none" spc="-220" normalizeH="0" baseline="0" mc:Ignorable="hp" hp:hslEmbossed="0">
                <a:solidFill>
                  <a:srgbClr val="0b3b7b"/>
                </a:solidFill>
                <a:ea typeface="Gothic A1 Bold Bold"/>
              </a:rPr>
              <a:t>[Python, Django]</a:t>
            </a:r>
            <a:endParaRPr xmlns:mc="http://schemas.openxmlformats.org/markup-compatibility/2006" xmlns:hp="http://schemas.haansoft.com/office/presentation/8.0" kumimoji="0" lang="en-US" altLang="ko-KR" sz="8000" b="1" i="0" u="none" strike="noStrike" kern="1200" cap="none" spc="-220" normalizeH="0" baseline="0" mc:Ignorable="hp" hp:hslEmbossed="0">
              <a:solidFill>
                <a:srgbClr val="0b3b7b"/>
              </a:solidFill>
              <a:ea typeface="Gothic A1 Bold Bold"/>
            </a:endParaRPr>
          </a:p>
          <a:p>
            <a:pPr marL="0" lvl="0" indent="0" algn="l" defTabSz="914400" rtl="0" eaLnBrk="1" latinLnBrk="0" hangingPunct="1">
              <a:lnSpc>
                <a:spcPts val="6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8000" b="1" spc="-22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21" name="그룹 20"/>
          <p:cNvGrpSpPr/>
          <p:nvPr/>
        </p:nvGrpSpPr>
        <p:grpSpPr>
          <a:xfrm rot="0">
            <a:off x="3926978" y="3940837"/>
            <a:ext cx="2948749" cy="2403511"/>
            <a:chOff x="1056685" y="785522"/>
            <a:chExt cx="1462312" cy="1191923"/>
          </a:xfrm>
        </p:grpSpPr>
        <p:grpSp>
          <p:nvGrpSpPr>
            <p:cNvPr id="22" name="Group 16"/>
            <p:cNvGrpSpPr/>
            <p:nvPr/>
          </p:nvGrpSpPr>
          <p:grpSpPr>
            <a:xfrm rot="0">
              <a:off x="1170722" y="785522"/>
              <a:ext cx="1205977" cy="1191923"/>
              <a:chOff x="1813" y="0"/>
              <a:chExt cx="809173" cy="812800"/>
            </a:xfrm>
          </p:grpSpPr>
          <p:sp>
            <p:nvSpPr>
              <p:cNvPr id="23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0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24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0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25" name="TextBox 19"/>
            <p:cNvSpPr txBox="1"/>
            <p:nvPr/>
          </p:nvSpPr>
          <p:spPr>
            <a:xfrm>
              <a:off x="1056685" y="1307231"/>
              <a:ext cx="1462312" cy="36283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0000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2.2</a:t>
              </a:r>
              <a:endParaRPr xmlns:mc="http://schemas.openxmlformats.org/markup-compatibility/2006" xmlns:hp="http://schemas.haansoft.com/office/presentation/8.0" kumimoji="0" lang="en-US" altLang="ko-KR" sz="10000" b="1" i="0" u="none" strike="noStrike" kern="1200" cap="none" spc="47" normalizeH="0" baseline="0" mc:Ignorable="hp" hp:hslEmbossed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26" name="가로 글상자 25"/>
          <p:cNvSpPr txBox="1"/>
          <p:nvPr/>
        </p:nvSpPr>
        <p:spPr>
          <a:xfrm>
            <a:off x="6926650" y="5417671"/>
            <a:ext cx="5802442" cy="926678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0" hangingPunct="1">
              <a:lnSpc>
                <a:spcPts val="6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8000" b="1" i="0" u="none" strike="noStrike" kern="1200" cap="none" spc="-220" normalizeH="0" baseline="0" mc:Ignorable="hp" hp:hslEmbossed="0">
                <a:solidFill>
                  <a:srgbClr val="1fa1e4"/>
                </a:solidFill>
                <a:ea typeface="Gothic A1 Bold Bold"/>
              </a:rPr>
              <a:t>매핑 API 개발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1120"/>
          <a:stretch>
            <a:fillRect/>
          </a:stretch>
        </p:blipFill>
        <p:spPr>
          <a:xfrm>
            <a:off x="524574" y="2463265"/>
            <a:ext cx="17238848" cy="593142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06823" y="4356835"/>
            <a:ext cx="11362284" cy="6354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3200"/>
          </a:p>
        </p:txBody>
      </p:sp>
      <p:sp>
        <p:nvSpPr>
          <p:cNvPr id="35" name="직사각형 34"/>
          <p:cNvSpPr/>
          <p:nvPr/>
        </p:nvSpPr>
        <p:spPr>
          <a:xfrm>
            <a:off x="936567" y="5219109"/>
            <a:ext cx="6629176" cy="736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3200"/>
          </a:p>
        </p:txBody>
      </p:sp>
      <p:sp>
        <p:nvSpPr>
          <p:cNvPr id="22" name="TextBox 21"/>
          <p:cNvSpPr txBox="1"/>
          <p:nvPr/>
        </p:nvSpPr>
        <p:spPr>
          <a:xfrm>
            <a:off x="13527147" y="4382171"/>
            <a:ext cx="3765537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① 인증키</a:t>
            </a:r>
            <a:r>
              <a:rPr lang="en-US" altLang="ko-KR" sz="3200" b="1"/>
              <a:t>(Key) </a:t>
            </a:r>
            <a:r>
              <a:rPr lang="ko-KR" altLang="en-US" sz="3200" b="1"/>
              <a:t>입력</a:t>
            </a:r>
            <a:endParaRPr lang="ko-KR" altLang="en-US" sz="3200" b="1"/>
          </a:p>
        </p:txBody>
      </p:sp>
      <p:cxnSp>
        <p:nvCxnSpPr>
          <p:cNvPr id="25" name="직선 화살표 연결선 24"/>
          <p:cNvCxnSpPr>
            <a:stCxn id="8" idx="3"/>
            <a:endCxn id="22" idx="1"/>
          </p:cNvCxnSpPr>
          <p:nvPr/>
        </p:nvCxnSpPr>
        <p:spPr>
          <a:xfrm>
            <a:off x="12269107" y="4674558"/>
            <a:ext cx="125804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727283" y="6448950"/>
            <a:ext cx="3485049" cy="569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/>
              <a:t>② 페이지 입력</a:t>
            </a:r>
            <a:endParaRPr lang="ko-KR" altLang="en-US" sz="3200" b="1"/>
          </a:p>
        </p:txBody>
      </p:sp>
      <p:cxnSp>
        <p:nvCxnSpPr>
          <p:cNvPr id="38" name="직선 화살표 연결선 37"/>
          <p:cNvCxnSpPr>
            <a:stCxn id="35" idx="2"/>
            <a:endCxn id="37" idx="0"/>
          </p:cNvCxnSpPr>
          <p:nvPr/>
        </p:nvCxnSpPr>
        <p:spPr>
          <a:xfrm rot="10800000" flipV="1">
            <a:off x="3469807" y="5955914"/>
            <a:ext cx="781348" cy="4930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696088" y="6448949"/>
            <a:ext cx="5699099" cy="569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/>
              <a:t>③ 데이터 수집 및 매핑 버튼</a:t>
            </a:r>
            <a:endParaRPr lang="ko-KR" altLang="en-US" sz="3200" b="1"/>
          </a:p>
        </p:txBody>
      </p:sp>
      <p:cxnSp>
        <p:nvCxnSpPr>
          <p:cNvPr id="41" name="직선 화살표 연결선 40"/>
          <p:cNvCxnSpPr>
            <a:endCxn id="40" idx="0"/>
          </p:cNvCxnSpPr>
          <p:nvPr/>
        </p:nvCxnSpPr>
        <p:spPr>
          <a:xfrm rot="16200000" flipH="1">
            <a:off x="9076184" y="5979494"/>
            <a:ext cx="493035" cy="4458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6822" y="7793340"/>
            <a:ext cx="16385861" cy="1777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/>
              <a:t>① 인증키 형태</a:t>
            </a:r>
            <a:endParaRPr lang="ko-KR" altLang="en-US" sz="3200"/>
          </a:p>
          <a:p>
            <a:pPr lvl="0">
              <a:defRPr/>
            </a:pPr>
            <a:r>
              <a:rPr lang="en-US" altLang="ko-KR" sz="3200"/>
              <a:t>      </a:t>
            </a:r>
            <a:r>
              <a:rPr lang="ko-KR" altLang="en-US" sz="3200"/>
              <a:t>	https://www.law.go.kr/DRF/lawSearch.do?OC=helena0809&amp;target=law&amp;type=XML&amp;</a:t>
            </a:r>
            <a:r>
              <a:rPr lang="ko-KR" altLang="en-US" sz="3200" b="1">
                <a:solidFill>
                  <a:srgbClr val="ff0000"/>
                </a:solidFill>
              </a:rPr>
              <a:t>page=1</a:t>
            </a:r>
            <a:endParaRPr lang="ko-KR" altLang="en-US" sz="3200" b="1">
              <a:solidFill>
                <a:srgbClr val="ff0000"/>
              </a:solidFill>
            </a:endParaRPr>
          </a:p>
          <a:p>
            <a:pPr lvl="0">
              <a:defRPr/>
            </a:pPr>
            <a:endParaRPr lang="en-US" altLang="ko-KR" sz="1500" b="1">
              <a:solidFill>
                <a:srgbClr val="ff0000"/>
              </a:solidFill>
            </a:endParaRPr>
          </a:p>
          <a:p>
            <a:pPr lvl="0">
              <a:defRPr/>
            </a:pPr>
            <a:r>
              <a:rPr lang="ko-KR" altLang="en-US" sz="3200"/>
              <a:t>②</a:t>
            </a:r>
            <a:r>
              <a:rPr lang="ko-KR" altLang="en-US" sz="3200" b="1"/>
              <a:t> </a:t>
            </a:r>
            <a:r>
              <a:rPr lang="ko-KR" altLang="en-US" sz="3200"/>
              <a:t>페이지는 </a:t>
            </a:r>
            <a:r>
              <a:rPr lang="ko-KR" altLang="en-US" sz="3200" b="1"/>
              <a:t>정수만 입력 가능</a:t>
            </a:r>
            <a:endParaRPr lang="ko-KR" altLang="en-US" sz="3200" b="1"/>
          </a:p>
        </p:txBody>
      </p:sp>
      <p:sp>
        <p:nvSpPr>
          <p:cNvPr id="42" name="AutoShape 26"/>
          <p:cNvSpPr/>
          <p:nvPr/>
        </p:nvSpPr>
        <p:spPr>
          <a:xfrm>
            <a:off x="-306977" y="835203"/>
            <a:ext cx="1335677" cy="0"/>
          </a:xfrm>
          <a:prstGeom prst="line">
            <a:avLst/>
          </a:prstGeom>
          <a:ln w="142875" cap="flat">
            <a:solidFill>
              <a:srgbClr val="0b3b7b">
                <a:alpha val="100000"/>
              </a:srgbClr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3" name="TextBox 27"/>
          <p:cNvSpPr txBox="1"/>
          <p:nvPr/>
        </p:nvSpPr>
        <p:spPr>
          <a:xfrm>
            <a:off x="1273629" y="373240"/>
            <a:ext cx="11970667" cy="8300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 defTabSz="914400" rtl="0" eaLnBrk="1" latinLnBrk="0" hangingPunct="1">
              <a:lnSpc>
                <a:spcPts val="6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3.2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   </a:t>
            </a:r>
            <a:r>
              <a:rPr kumimoji="0" lang="en-US" altLang="ko-KR" sz="5500" b="1" i="0" u="none" strike="noStrike" kern="1200" cap="none" spc="-220" normalizeH="0" baseline="0">
                <a:solidFill>
                  <a:srgbClr val="0b3b7b"/>
                </a:solidFill>
                <a:ea typeface="Gothic A1 Bold Bold"/>
              </a:rPr>
              <a:t>[Python, Django]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0b3b7b"/>
                </a:solidFill>
                <a:ea typeface="Gothic A1 Bold Bold"/>
              </a:rPr>
              <a:t> 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매핑 API 개발</a:t>
            </a:r>
            <a:endParaRPr kumimoji="0" lang="ko-KR" altLang="en-US" sz="5500" b="1" i="0" u="none" strike="noStrike" kern="1200" cap="none" spc="-220" normalizeH="0" baseline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44" name="그룹 43"/>
          <p:cNvGrpSpPr/>
          <p:nvPr/>
        </p:nvGrpSpPr>
        <p:grpSpPr>
          <a:xfrm rot="0">
            <a:off x="1075129" y="140948"/>
            <a:ext cx="1462312" cy="1191924"/>
            <a:chOff x="1075129" y="785522"/>
            <a:chExt cx="1462312" cy="1191924"/>
          </a:xfrm>
        </p:grpSpPr>
        <p:grpSp>
          <p:nvGrpSpPr>
            <p:cNvPr id="45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46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lstStyle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47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48" name="TextBox 19"/>
            <p:cNvSpPr txBox="1"/>
            <p:nvPr/>
          </p:nvSpPr>
          <p:spPr>
            <a:xfrm>
              <a:off x="1075129" y="1065928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799" b="1" i="0" u="none" strike="noStrike" kern="1200" cap="none" spc="47" normalizeH="0" baseline="0">
                  <a:solidFill>
                    <a:srgbClr val="ffffff"/>
                  </a:solidFill>
                  <a:latin typeface="Montserrat Extra-Bold"/>
                </a:rPr>
                <a:t>2.2</a:t>
              </a:r>
              <a:endParaRPr kumimoji="0" lang="en-US" altLang="ko-KR" sz="4799" b="1" i="0" u="none" strike="noStrike" kern="1200" cap="none" spc="47" normalizeH="0" baseline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600178" y="1741095"/>
            <a:ext cx="17163244" cy="800552"/>
          </a:xfrm>
          <a:prstGeom prst="rect">
            <a:avLst/>
          </a:prstGeom>
          <a:solidFill>
            <a:srgbClr val="1fa1e4">
              <a:alpha val="100000"/>
            </a:srgbClr>
          </a:solidFill>
          <a:ln w="25400" cap="flat" cmpd="sng" algn="ctr">
            <a:solidFill>
              <a:srgbClr val="16438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메인 화면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735404" y="5228869"/>
            <a:ext cx="2126585" cy="736805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1" name="오른쪽 화살표 50"/>
          <p:cNvSpPr/>
          <p:nvPr/>
        </p:nvSpPr>
        <p:spPr>
          <a:xfrm>
            <a:off x="1356273" y="8394687"/>
            <a:ext cx="432362" cy="3780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"/>
                            </p:stCondLst>
                            <p:childTnLst>
                              <p:par>
                                <p:cTn id="1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"/>
                            </p:stCondLst>
                            <p:childTnLst>
                              <p:par>
                                <p:cTn id="1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"/>
                            </p:stCondLst>
                            <p:childTnLst>
                              <p:par>
                                <p:cTn id="2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"/>
                            </p:stCondLst>
                            <p:childTnLst>
                              <p:par>
                                <p:cTn id="28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"/>
                            </p:stCondLst>
                            <p:childTnLst>
                              <p:par>
                                <p:cTn id="31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1" animBg="1"/>
      <p:bldP spid="22" grpId="2" animBg="1"/>
      <p:bldP spid="35" grpId="3" animBg="1"/>
      <p:bldP spid="38" grpId="4" animBg="1"/>
      <p:bldP spid="37" grpId="5" animBg="1"/>
      <p:bldP spid="50" grpId="6" animBg="1"/>
      <p:bldP spid="41" grpId="7" animBg="1"/>
      <p:bldP spid="40" grpId="8" animBg="1"/>
    </p:bld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3723" y="3291872"/>
            <a:ext cx="11240260" cy="14151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63724" y="2739604"/>
            <a:ext cx="5973535" cy="516041"/>
          </a:xfrm>
          <a:prstGeom prst="rect">
            <a:avLst/>
          </a:prstGeom>
          <a:solidFill>
            <a:srgbClr val="f2f2f2"/>
          </a:solidFill>
          <a:ln w="3175"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/>
              <a:t>① 인증키와  페이지를  변수에  저장</a:t>
            </a:r>
            <a:endParaRPr lang="ko-KR" altLang="en-US" sz="2800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3724" y="5521545"/>
            <a:ext cx="17142904" cy="24487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6613" y="8804483"/>
            <a:ext cx="11901295" cy="10002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8989" y="8186910"/>
            <a:ext cx="12860333" cy="545610"/>
          </a:xfrm>
          <a:prstGeom prst="rect">
            <a:avLst/>
          </a:prstGeom>
          <a:solidFill>
            <a:srgbClr val="f2f2f2"/>
          </a:solidFill>
          <a:ln w="3175"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/>
              <a:t>③사용자가 원하는 페이지 정보를 가지고 있는 인증키로 원본 데이터셋 수집</a:t>
            </a:r>
            <a:endParaRPr lang="ko-KR" altLang="en-US" sz="3000" b="1"/>
          </a:p>
        </p:txBody>
      </p:sp>
      <p:sp>
        <p:nvSpPr>
          <p:cNvPr id="15" name="TextBox 14"/>
          <p:cNvSpPr txBox="1"/>
          <p:nvPr/>
        </p:nvSpPr>
        <p:spPr>
          <a:xfrm>
            <a:off x="663724" y="4926198"/>
            <a:ext cx="10899764" cy="541020"/>
          </a:xfrm>
          <a:prstGeom prst="rect">
            <a:avLst/>
          </a:prstGeom>
          <a:solidFill>
            <a:srgbClr val="f2f2f2"/>
          </a:solidFill>
          <a:ln w="3175"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/>
              <a:t>② 인증키에 있는 페이지 정보를 사용자가 원하는 페이지로 변경</a:t>
            </a:r>
            <a:endParaRPr lang="ko-KR" altLang="en-US" sz="3000" b="1"/>
          </a:p>
        </p:txBody>
      </p:sp>
      <p:sp>
        <p:nvSpPr>
          <p:cNvPr id="7" name="AutoShape 26"/>
          <p:cNvSpPr/>
          <p:nvPr/>
        </p:nvSpPr>
        <p:spPr>
          <a:xfrm>
            <a:off x="-306977" y="835203"/>
            <a:ext cx="1335677" cy="0"/>
          </a:xfrm>
          <a:prstGeom prst="line">
            <a:avLst/>
          </a:prstGeom>
          <a:ln w="142875" cap="flat">
            <a:solidFill>
              <a:srgbClr val="0b3b7b">
                <a:alpha val="100000"/>
              </a:srgbClr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TextBox 27"/>
          <p:cNvSpPr txBox="1"/>
          <p:nvPr/>
        </p:nvSpPr>
        <p:spPr>
          <a:xfrm>
            <a:off x="1273629" y="373240"/>
            <a:ext cx="11970667" cy="8300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 defTabSz="914400" rtl="0" eaLnBrk="1" latinLnBrk="0" hangingPunct="1">
              <a:lnSpc>
                <a:spcPts val="6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3.2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   </a:t>
            </a:r>
            <a:r>
              <a:rPr kumimoji="0" lang="en-US" altLang="ko-KR" sz="5500" b="1" i="0" u="none" strike="noStrike" kern="1200" cap="none" spc="-220" normalizeH="0" baseline="0">
                <a:solidFill>
                  <a:srgbClr val="0b3b7b"/>
                </a:solidFill>
                <a:ea typeface="Gothic A1 Bold Bold"/>
              </a:rPr>
              <a:t>[Python, Django]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0b3b7b"/>
                </a:solidFill>
                <a:ea typeface="Gothic A1 Bold Bold"/>
              </a:rPr>
              <a:t> 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매핑 API 개발</a:t>
            </a:r>
            <a:endParaRPr kumimoji="0" lang="ko-KR" altLang="en-US" sz="5500" b="1" i="0" u="none" strike="noStrike" kern="1200" cap="none" spc="-220" normalizeH="0" baseline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10" name="그룹 9"/>
          <p:cNvGrpSpPr/>
          <p:nvPr/>
        </p:nvGrpSpPr>
        <p:grpSpPr>
          <a:xfrm rot="0">
            <a:off x="1075129" y="140948"/>
            <a:ext cx="1462312" cy="1191924"/>
            <a:chOff x="1075129" y="785522"/>
            <a:chExt cx="1462312" cy="1191924"/>
          </a:xfrm>
        </p:grpSpPr>
        <p:grpSp>
          <p:nvGrpSpPr>
            <p:cNvPr id="11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13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lstStyle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16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12" name="TextBox 19"/>
            <p:cNvSpPr txBox="1"/>
            <p:nvPr/>
          </p:nvSpPr>
          <p:spPr>
            <a:xfrm>
              <a:off x="1075129" y="1065928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799" b="1" i="0" u="none" strike="noStrike" kern="1200" cap="none" spc="47" normalizeH="0" baseline="0">
                  <a:solidFill>
                    <a:srgbClr val="ffffff"/>
                  </a:solidFill>
                  <a:latin typeface="Montserrat Extra-Bold"/>
                </a:rPr>
                <a:t>2.2</a:t>
              </a:r>
              <a:endParaRPr kumimoji="0" lang="en-US" altLang="ko-KR" sz="4799" b="1" i="0" u="none" strike="noStrike" kern="1200" cap="none" spc="47" normalizeH="0" baseline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600178" y="1741095"/>
            <a:ext cx="17163244" cy="800552"/>
          </a:xfrm>
          <a:prstGeom prst="rect">
            <a:avLst/>
          </a:prstGeom>
          <a:solidFill>
            <a:srgbClr val="1fa1e4">
              <a:alpha val="100000"/>
            </a:srgbClr>
          </a:solidFill>
          <a:ln w="25400" cap="flat" cmpd="sng" algn="ctr">
            <a:solidFill>
              <a:srgbClr val="16438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인증키</a:t>
            </a:r>
            <a:r>
              <a: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페이지 입력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5792" y="3026448"/>
            <a:ext cx="17163246" cy="1905997"/>
          </a:xfrm>
          <a:prstGeom prst="rect">
            <a:avLst/>
          </a:prstGeom>
        </p:spPr>
      </p:pic>
      <p:sp>
        <p:nvSpPr>
          <p:cNvPr id="4" name="AutoShape 26"/>
          <p:cNvSpPr/>
          <p:nvPr/>
        </p:nvSpPr>
        <p:spPr>
          <a:xfrm>
            <a:off x="-306977" y="835203"/>
            <a:ext cx="1335677" cy="0"/>
          </a:xfrm>
          <a:prstGeom prst="line">
            <a:avLst/>
          </a:prstGeom>
          <a:ln w="142875" cap="flat">
            <a:solidFill>
              <a:srgbClr val="0b3b7b">
                <a:alpha val="100000"/>
              </a:srgbClr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TextBox 27"/>
          <p:cNvSpPr txBox="1"/>
          <p:nvPr/>
        </p:nvSpPr>
        <p:spPr>
          <a:xfrm>
            <a:off x="1273629" y="373240"/>
            <a:ext cx="11970667" cy="8300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 defTabSz="914400" rtl="0" eaLnBrk="1" latinLnBrk="0" hangingPunct="1">
              <a:lnSpc>
                <a:spcPts val="6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3.2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   </a:t>
            </a:r>
            <a:r>
              <a:rPr kumimoji="0" lang="en-US" altLang="ko-KR" sz="5500" b="1" i="0" u="none" strike="noStrike" kern="1200" cap="none" spc="-220" normalizeH="0" baseline="0">
                <a:solidFill>
                  <a:srgbClr val="0b3b7b"/>
                </a:solidFill>
                <a:ea typeface="Gothic A1 Bold Bold"/>
              </a:rPr>
              <a:t>[Python, Django]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0b3b7b"/>
                </a:solidFill>
                <a:ea typeface="Gothic A1 Bold Bold"/>
              </a:rPr>
              <a:t> 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매핑 API 개발</a:t>
            </a:r>
            <a:endParaRPr kumimoji="0" lang="ko-KR" altLang="en-US" sz="5500" b="1" i="0" u="none" strike="noStrike" kern="1200" cap="none" spc="-220" normalizeH="0" baseline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1075129" y="140948"/>
            <a:ext cx="1462312" cy="1191924"/>
            <a:chOff x="1075129" y="785522"/>
            <a:chExt cx="1462312" cy="1191924"/>
          </a:xfrm>
        </p:grpSpPr>
        <p:grpSp>
          <p:nvGrpSpPr>
            <p:cNvPr id="12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14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lstStyle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15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13" name="TextBox 19"/>
            <p:cNvSpPr txBox="1"/>
            <p:nvPr/>
          </p:nvSpPr>
          <p:spPr>
            <a:xfrm>
              <a:off x="1075129" y="1065928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799" b="1" i="0" u="none" strike="noStrike" kern="1200" cap="none" spc="47" normalizeH="0" baseline="0">
                  <a:solidFill>
                    <a:srgbClr val="ffffff"/>
                  </a:solidFill>
                  <a:latin typeface="Montserrat Extra-Bold"/>
                </a:rPr>
                <a:t>2.2</a:t>
              </a:r>
              <a:endParaRPr kumimoji="0" lang="en-US" altLang="ko-KR" sz="4799" b="1" i="0" u="none" strike="noStrike" kern="1200" cap="none" spc="47" normalizeH="0" baseline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675792" y="1741095"/>
            <a:ext cx="17163244" cy="800552"/>
          </a:xfrm>
          <a:prstGeom prst="rect">
            <a:avLst/>
          </a:prstGeom>
          <a:solidFill>
            <a:srgbClr val="1fa1e4">
              <a:alpha val="100000"/>
            </a:srgbClr>
          </a:solidFill>
          <a:ln w="25400" cap="flat" cmpd="sng" algn="ctr">
            <a:solidFill>
              <a:srgbClr val="16438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Mapping Code</a:t>
            </a:r>
            <a:endPara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4574" y="2799621"/>
            <a:ext cx="17478176" cy="2343879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9" name="TextBox 21"/>
          <p:cNvSpPr txBox="1"/>
          <p:nvPr/>
        </p:nvSpPr>
        <p:spPr>
          <a:xfrm>
            <a:off x="6422075" y="6496547"/>
            <a:ext cx="5670676" cy="1026298"/>
          </a:xfrm>
          <a:prstGeom prst="rect">
            <a:avLst/>
          </a:prstGeom>
          <a:noFill/>
          <a:ln w="38100">
            <a:solidFill>
              <a:srgbClr val="ff000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데이터를 매핑해주는 코드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 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0" name="직선 화살표 연결선 24"/>
          <p:cNvCxnSpPr>
            <a:stCxn id="19" idx="0"/>
            <a:endCxn id="18" idx="2"/>
          </p:cNvCxnSpPr>
          <p:nvPr/>
        </p:nvCxnSpPr>
        <p:spPr>
          <a:xfrm rot="5400000" flipH="1" flipV="1">
            <a:off x="8584014" y="5816899"/>
            <a:ext cx="1353047" cy="6248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triangle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55516" y="2744157"/>
            <a:ext cx="10083520" cy="70114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880119" y="2875527"/>
            <a:ext cx="3607760" cy="502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75792" y="3297058"/>
            <a:ext cx="5376803" cy="1058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① 매핑된 행들을   </a:t>
            </a:r>
            <a:endParaRPr lang="ko-KR" altLang="en-US" sz="3200" b="1"/>
          </a:p>
          <a:p>
            <a:pPr lvl="0">
              <a:defRPr/>
            </a:pPr>
            <a:r>
              <a:rPr lang="en-US" altLang="ko-KR" sz="3200" b="1"/>
              <a:t>     </a:t>
            </a:r>
            <a:r>
              <a:rPr lang="ko-KR" altLang="en-US" sz="3200" b="1"/>
              <a:t>원소로 가질 리스트</a:t>
            </a:r>
            <a:endParaRPr lang="ko-KR" altLang="en-US" sz="3200" b="1"/>
          </a:p>
        </p:txBody>
      </p:sp>
      <p:cxnSp>
        <p:nvCxnSpPr>
          <p:cNvPr id="10" name="직선 화살표 연결선 9"/>
          <p:cNvCxnSpPr>
            <a:stCxn id="9" idx="3"/>
            <a:endCxn id="7" idx="1"/>
          </p:cNvCxnSpPr>
          <p:nvPr/>
        </p:nvCxnSpPr>
        <p:spPr>
          <a:xfrm flipV="1">
            <a:off x="6052595" y="3126917"/>
            <a:ext cx="1827524" cy="708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632369" y="9095309"/>
            <a:ext cx="5577434" cy="502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75792" y="7852290"/>
            <a:ext cx="5363335" cy="1077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④ 매핑된 행을     </a:t>
            </a:r>
            <a:endParaRPr lang="ko-KR" altLang="en-US" sz="3200" b="1"/>
          </a:p>
          <a:p>
            <a:pPr lvl="0">
              <a:defRPr/>
            </a:pPr>
            <a:r>
              <a:rPr lang="en-US" altLang="ko-KR" sz="3200" b="1"/>
              <a:t>     “modified_list”</a:t>
            </a:r>
            <a:r>
              <a:rPr lang="ko-KR" altLang="en-US" sz="3200" b="1"/>
              <a:t>에 추가</a:t>
            </a:r>
            <a:endParaRPr lang="ko-KR" altLang="en-US" sz="3200" b="1"/>
          </a:p>
        </p:txBody>
      </p:sp>
      <p:cxnSp>
        <p:nvCxnSpPr>
          <p:cNvPr id="28" name="직선 화살표 연결선 27"/>
          <p:cNvCxnSpPr>
            <a:stCxn id="27" idx="3"/>
            <a:endCxn id="26" idx="1"/>
          </p:cNvCxnSpPr>
          <p:nvPr/>
        </p:nvCxnSpPr>
        <p:spPr>
          <a:xfrm>
            <a:off x="6039127" y="8390899"/>
            <a:ext cx="2593242" cy="95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8632369" y="3792764"/>
            <a:ext cx="2553074" cy="502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89260" y="4827930"/>
            <a:ext cx="5363335" cy="1061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② 매핑된 행을 가지는      </a:t>
            </a:r>
            <a:endParaRPr lang="ko-KR" altLang="en-US" sz="3200" b="1"/>
          </a:p>
          <a:p>
            <a:pPr lvl="0">
              <a:defRPr/>
            </a:pPr>
            <a:r>
              <a:rPr lang="en-US" altLang="ko-KR" sz="3200" b="1"/>
              <a:t>      </a:t>
            </a:r>
            <a:r>
              <a:rPr lang="ko-KR" altLang="en-US" sz="3200" b="1"/>
              <a:t>딕셔너리 지정</a:t>
            </a:r>
            <a:endParaRPr lang="ko-KR" altLang="en-US" sz="3200" b="1"/>
          </a:p>
        </p:txBody>
      </p:sp>
      <p:cxnSp>
        <p:nvCxnSpPr>
          <p:cNvPr id="39" name="직선 화살표 연결선 38"/>
          <p:cNvCxnSpPr>
            <a:stCxn id="36" idx="3"/>
            <a:endCxn id="34" idx="1"/>
          </p:cNvCxnSpPr>
          <p:nvPr/>
        </p:nvCxnSpPr>
        <p:spPr>
          <a:xfrm flipV="1">
            <a:off x="6052595" y="4044154"/>
            <a:ext cx="2579774" cy="1322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왼쪽 중괄호 59"/>
          <p:cNvSpPr/>
          <p:nvPr/>
        </p:nvSpPr>
        <p:spPr>
          <a:xfrm>
            <a:off x="6804989" y="4816239"/>
            <a:ext cx="2441444" cy="4009765"/>
          </a:xfrm>
          <a:prstGeom prst="leftBrace">
            <a:avLst>
              <a:gd name="adj1" fmla="val 8333"/>
              <a:gd name="adj2" fmla="val 50195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4002588" y="6536011"/>
            <a:ext cx="2802401" cy="572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/>
              <a:t>③ 매핑 과정</a:t>
            </a:r>
            <a:endParaRPr lang="ko-KR" altLang="en-US" sz="3200" b="1"/>
          </a:p>
        </p:txBody>
      </p:sp>
      <p:sp>
        <p:nvSpPr>
          <p:cNvPr id="4" name="AutoShape 26"/>
          <p:cNvSpPr/>
          <p:nvPr/>
        </p:nvSpPr>
        <p:spPr>
          <a:xfrm>
            <a:off x="-306977" y="835203"/>
            <a:ext cx="1335677" cy="0"/>
          </a:xfrm>
          <a:prstGeom prst="line">
            <a:avLst/>
          </a:prstGeom>
          <a:ln w="142875" cap="flat">
            <a:solidFill>
              <a:srgbClr val="0b3b7b">
                <a:alpha val="100000"/>
              </a:srgbClr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TextBox 27"/>
          <p:cNvSpPr txBox="1"/>
          <p:nvPr/>
        </p:nvSpPr>
        <p:spPr>
          <a:xfrm>
            <a:off x="1273629" y="373240"/>
            <a:ext cx="11970667" cy="8300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 defTabSz="914400" rtl="0" eaLnBrk="1" latinLnBrk="0" hangingPunct="1">
              <a:lnSpc>
                <a:spcPts val="6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3.2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   </a:t>
            </a:r>
            <a:r>
              <a:rPr kumimoji="0" lang="en-US" altLang="ko-KR" sz="5500" b="1" i="0" u="none" strike="noStrike" kern="1200" cap="none" spc="-220" normalizeH="0" baseline="0">
                <a:solidFill>
                  <a:srgbClr val="0b3b7b"/>
                </a:solidFill>
                <a:ea typeface="Gothic A1 Bold Bold"/>
              </a:rPr>
              <a:t>[Python, Django]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0b3b7b"/>
                </a:solidFill>
                <a:ea typeface="Gothic A1 Bold Bold"/>
              </a:rPr>
              <a:t> 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매핑 API 개발</a:t>
            </a:r>
            <a:endParaRPr kumimoji="0" lang="ko-KR" altLang="en-US" sz="5500" b="1" i="0" u="none" strike="noStrike" kern="1200" cap="none" spc="-220" normalizeH="0" baseline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1075129" y="140948"/>
            <a:ext cx="1462312" cy="1191924"/>
            <a:chOff x="1075129" y="785522"/>
            <a:chExt cx="1462312" cy="1191924"/>
          </a:xfrm>
        </p:grpSpPr>
        <p:grpSp>
          <p:nvGrpSpPr>
            <p:cNvPr id="12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14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lstStyle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15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13" name="TextBox 19"/>
            <p:cNvSpPr txBox="1"/>
            <p:nvPr/>
          </p:nvSpPr>
          <p:spPr>
            <a:xfrm>
              <a:off x="1075129" y="1065928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799" b="1" i="0" u="none" strike="noStrike" kern="1200" cap="none" spc="47" normalizeH="0" baseline="0">
                  <a:solidFill>
                    <a:srgbClr val="ffffff"/>
                  </a:solidFill>
                  <a:latin typeface="Montserrat Extra-Bold"/>
                </a:rPr>
                <a:t>2.2</a:t>
              </a:r>
              <a:endParaRPr kumimoji="0" lang="en-US" altLang="ko-KR" sz="4799" b="1" i="0" u="none" strike="noStrike" kern="1200" cap="none" spc="47" normalizeH="0" baseline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675792" y="1741095"/>
            <a:ext cx="17163244" cy="800552"/>
          </a:xfrm>
          <a:prstGeom prst="rect">
            <a:avLst/>
          </a:prstGeom>
          <a:solidFill>
            <a:srgbClr val="1fa1e4">
              <a:alpha val="100000"/>
            </a:srgbClr>
          </a:solidFill>
          <a:ln w="25400" cap="flat" cmpd="sng" algn="ctr">
            <a:solidFill>
              <a:srgbClr val="16438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Mapping Code</a:t>
            </a:r>
            <a:endPara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"/>
                            </p:stCondLst>
                            <p:childTnLst>
                              <p:par>
                                <p:cTn id="23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"/>
                            </p:stCondLst>
                            <p:childTnLst>
                              <p:par>
                                <p:cTn id="42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1" animBg="1"/>
      <p:bldP spid="9" grpId="2" animBg="1"/>
      <p:bldP spid="34" grpId="3" animBg="1"/>
      <p:bldP spid="39" grpId="4" animBg="1"/>
      <p:bldP spid="36" grpId="5" animBg="1"/>
      <p:bldP spid="60" grpId="6" animBg="1"/>
      <p:bldP spid="63" grpId="7" animBg="1"/>
      <p:bldP spid="26" grpId="8" animBg="1"/>
      <p:bldP spid="28" grpId="9" animBg="1"/>
      <p:bldP spid="27" grpId="10" animBg="1"/>
    </p:bld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12730" t="43810" b="36050"/>
          <a:stretch>
            <a:fillRect/>
          </a:stretch>
        </p:blipFill>
        <p:spPr>
          <a:xfrm>
            <a:off x="1733928" y="6504462"/>
            <a:ext cx="16029492" cy="30798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63160"/>
          <a:stretch>
            <a:fillRect/>
          </a:stretch>
        </p:blipFill>
        <p:spPr>
          <a:xfrm>
            <a:off x="553149" y="2648402"/>
            <a:ext cx="11993256" cy="36776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53959" y="4652436"/>
            <a:ext cx="8410007" cy="17008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614685" y="5210453"/>
            <a:ext cx="3773518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①</a:t>
            </a:r>
            <a:r>
              <a:rPr lang="ko-KR" altLang="en-US" sz="1400" b="1"/>
              <a:t> </a:t>
            </a:r>
            <a:r>
              <a:rPr lang="ko-KR" altLang="en-US" sz="3200" b="1"/>
              <a:t>에러 메시지 출력</a:t>
            </a:r>
            <a:endParaRPr lang="ko-KR" altLang="en-US" sz="3200" b="1"/>
          </a:p>
        </p:txBody>
      </p:sp>
      <p:sp>
        <p:nvSpPr>
          <p:cNvPr id="18" name="TextBox 17"/>
          <p:cNvSpPr txBox="1"/>
          <p:nvPr/>
        </p:nvSpPr>
        <p:spPr>
          <a:xfrm>
            <a:off x="12269817" y="6504462"/>
            <a:ext cx="5118386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② 매칭되지 않는 부분 표시</a:t>
            </a:r>
            <a:endParaRPr lang="ko-KR" altLang="en-US" sz="3200" b="1"/>
          </a:p>
        </p:txBody>
      </p:sp>
      <p:cxnSp>
        <p:nvCxnSpPr>
          <p:cNvPr id="19" name="직선 화살표 연결선 18"/>
          <p:cNvCxnSpPr>
            <a:stCxn id="23" idx="0"/>
            <a:endCxn id="18" idx="2"/>
          </p:cNvCxnSpPr>
          <p:nvPr/>
        </p:nvCxnSpPr>
        <p:spPr>
          <a:xfrm flipV="1">
            <a:off x="11129264" y="7089238"/>
            <a:ext cx="3699745" cy="559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6"/>
          <p:cNvSpPr/>
          <p:nvPr/>
        </p:nvSpPr>
        <p:spPr>
          <a:xfrm>
            <a:off x="-306977" y="835203"/>
            <a:ext cx="1335677" cy="0"/>
          </a:xfrm>
          <a:prstGeom prst="line">
            <a:avLst/>
          </a:prstGeom>
          <a:ln w="142875" cap="flat">
            <a:solidFill>
              <a:srgbClr val="0b3b7b">
                <a:alpha val="100000"/>
              </a:srgbClr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TextBox 27"/>
          <p:cNvSpPr txBox="1"/>
          <p:nvPr/>
        </p:nvSpPr>
        <p:spPr>
          <a:xfrm>
            <a:off x="1273629" y="373240"/>
            <a:ext cx="11970667" cy="8300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 defTabSz="914400" rtl="0" eaLnBrk="1" latinLnBrk="0" hangingPunct="1">
              <a:lnSpc>
                <a:spcPts val="6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3.2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   </a:t>
            </a:r>
            <a:r>
              <a:rPr kumimoji="0" lang="en-US" altLang="ko-KR" sz="5500" b="1" i="0" u="none" strike="noStrike" kern="1200" cap="none" spc="-220" normalizeH="0" baseline="0">
                <a:solidFill>
                  <a:srgbClr val="0b3b7b"/>
                </a:solidFill>
                <a:ea typeface="Gothic A1 Bold Bold"/>
              </a:rPr>
              <a:t>[Python, Django]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0b3b7b"/>
                </a:solidFill>
                <a:ea typeface="Gothic A1 Bold Bold"/>
              </a:rPr>
              <a:t> 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매핑 API 개발</a:t>
            </a:r>
            <a:endParaRPr kumimoji="0" lang="ko-KR" altLang="en-US" sz="5500" b="1" i="0" u="none" strike="noStrike" kern="1200" cap="none" spc="-220" normalizeH="0" baseline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1075129" y="140948"/>
            <a:ext cx="1462312" cy="1191924"/>
            <a:chOff x="1075129" y="785522"/>
            <a:chExt cx="1462312" cy="1191924"/>
          </a:xfrm>
        </p:grpSpPr>
        <p:grpSp>
          <p:nvGrpSpPr>
            <p:cNvPr id="9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11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lstStyle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12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10" name="TextBox 19"/>
            <p:cNvSpPr txBox="1"/>
            <p:nvPr/>
          </p:nvSpPr>
          <p:spPr>
            <a:xfrm>
              <a:off x="1075129" y="1065928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799" b="1" i="0" u="none" strike="noStrike" kern="1200" cap="none" spc="47" normalizeH="0" baseline="0">
                  <a:solidFill>
                    <a:srgbClr val="ffffff"/>
                  </a:solidFill>
                  <a:latin typeface="Montserrat Extra-Bold"/>
                </a:rPr>
                <a:t>2.2</a:t>
              </a:r>
              <a:endParaRPr kumimoji="0" lang="en-US" altLang="ko-KR" sz="4799" b="1" i="0" u="none" strike="noStrike" kern="1200" cap="none" spc="47" normalizeH="0" baseline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600178" y="1741095"/>
            <a:ext cx="17163244" cy="800552"/>
          </a:xfrm>
          <a:prstGeom prst="rect">
            <a:avLst/>
          </a:prstGeom>
          <a:solidFill>
            <a:srgbClr val="1fa1e4">
              <a:alpha val="100000"/>
            </a:srgbClr>
          </a:solidFill>
          <a:ln w="25400" cap="flat" cmpd="sng" algn="ctr">
            <a:solidFill>
              <a:srgbClr val="16438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①  증분 데이터 에러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cxnSp>
        <p:nvCxnSpPr>
          <p:cNvPr id="21" name="직선 화살표 연결선 18"/>
          <p:cNvCxnSpPr>
            <a:stCxn id="5" idx="3"/>
            <a:endCxn id="7" idx="1"/>
          </p:cNvCxnSpPr>
          <p:nvPr/>
        </p:nvCxnSpPr>
        <p:spPr>
          <a:xfrm>
            <a:off x="11463966" y="5502840"/>
            <a:ext cx="2150719" cy="0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triangle"/>
          </a:ln>
        </p:spPr>
      </p:cxnSp>
      <p:sp>
        <p:nvSpPr>
          <p:cNvPr id="23" name="직사각형 22"/>
          <p:cNvSpPr/>
          <p:nvPr/>
        </p:nvSpPr>
        <p:spPr>
          <a:xfrm>
            <a:off x="10126916" y="7648763"/>
            <a:ext cx="2004695" cy="519096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fa1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547279" y="547279"/>
            <a:ext cx="17193440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10"/>
              </a:srgbClr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09" name="Freeform 17"/>
          <p:cNvSpPr/>
          <p:nvPr/>
        </p:nvSpPr>
        <p:spPr>
          <a:xfrm>
            <a:off x="6346467" y="3993174"/>
            <a:ext cx="2387895" cy="2360069"/>
          </a:xfrm>
          <a:custGeom>
            <a:avLst/>
            <a:gd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1000" b="1" i="0" u="none" strike="noStrike" kern="1200" cap="none" spc="0" normalizeH="0" baseline="0" mc:Ignorable="hp" hp:hslEmbossed="0">
              <a:solidFill>
                <a:srgbClr val="1fa1e4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1" name="TextBox 19"/>
          <p:cNvSpPr txBox="1"/>
          <p:nvPr/>
        </p:nvSpPr>
        <p:spPr>
          <a:xfrm>
            <a:off x="6691417" y="5143500"/>
            <a:ext cx="1710480" cy="733425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p>
            <a:pPr marL="0" lvl="0" indent="0" algn="ctr" defTabSz="914400" rtl="0" eaLnBrk="1" latinLnBrk="0" hangingPunct="1">
              <a:lnSpc>
                <a:spcPts val="575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1000" b="1" i="0" u="none" strike="noStrike" kern="1200" cap="none" spc="47" normalizeH="0" baseline="0" mc:Ignorable="hp" hp:hslEmbossed="0">
                <a:solidFill>
                  <a:srgbClr val="1fa1e4"/>
                </a:solidFill>
                <a:latin typeface="Montserrat Extra-Bold"/>
              </a:rPr>
              <a:t>0</a:t>
            </a:r>
            <a:r>
              <a:rPr xmlns:mc="http://schemas.openxmlformats.org/markup-compatibility/2006" xmlns:hp="http://schemas.haansoft.com/office/presentation/8.0" kumimoji="0" lang="en-US" altLang="ko-KR" sz="11000" b="1" i="0" u="none" strike="noStrike" kern="1200" cap="none" spc="47" normalizeH="0" baseline="0" mc:Ignorable="hp" hp:hslEmbossed="0">
                <a:solidFill>
                  <a:srgbClr val="1fa1e4"/>
                </a:solidFill>
                <a:latin typeface="Montserrat Extra-Bold"/>
              </a:rPr>
              <a:t>1</a:t>
            </a:r>
            <a:endParaRPr xmlns:mc="http://schemas.openxmlformats.org/markup-compatibility/2006" xmlns:hp="http://schemas.haansoft.com/office/presentation/8.0" kumimoji="0" lang="en-US" altLang="ko-KR" sz="11000" b="1" i="0" u="none" strike="noStrike" kern="1200" cap="none" spc="47" normalizeH="0" baseline="0" mc:Ignorable="hp" hp:hslEmbossed="0">
              <a:solidFill>
                <a:srgbClr val="1fa1e4"/>
              </a:solidFill>
              <a:latin typeface="Montserrat Extra-Bold"/>
            </a:endParaRPr>
          </a:p>
        </p:txBody>
      </p:sp>
      <p:sp>
        <p:nvSpPr>
          <p:cNvPr id="206" name="TextBox 25"/>
          <p:cNvSpPr txBox="1"/>
          <p:nvPr/>
        </p:nvSpPr>
        <p:spPr>
          <a:xfrm>
            <a:off x="8885580" y="5117589"/>
            <a:ext cx="6609576" cy="835536"/>
          </a:xfrm>
          <a:prstGeom prst="rect">
            <a:avLst/>
          </a:prstGeom>
          <a:solidFill>
            <a:srgbClr val="1fa1e4"/>
          </a:solidFill>
        </p:spPr>
        <p:txBody>
          <a:bodyPr lIns="0" tIns="0" rIns="0" bIns="0" anchor="t">
            <a:spAutoFit/>
          </a:bodyPr>
          <a:p>
            <a:pPr marL="0" lvl="0" indent="0" algn="l" defTabSz="914400" rtl="0" eaLnBrk="1" latinLnBrk="0" hangingPunct="1">
              <a:lnSpc>
                <a:spcPts val="6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0" b="1" i="0" u="none" strike="noStrike" kern="1200" cap="none" spc="-220" normalizeH="0" baseline="0" mc:Ignorable="hp" hp:hslEmbossed="0">
                <a:solidFill>
                  <a:schemeClr val="lt1"/>
                </a:solidFill>
                <a:ea typeface="Gothic A1 Bold Bold"/>
              </a:rPr>
              <a:t>기획</a:t>
            </a:r>
            <a:endParaRPr xmlns:mc="http://schemas.openxmlformats.org/markup-compatibility/2006" xmlns:hp="http://schemas.haansoft.com/office/presentation/8.0" kumimoji="0" lang="ko-KR" altLang="en-US" sz="11000" b="1" i="0" u="none" strike="noStrike" kern="1200" cap="none" spc="-220" normalizeH="0" baseline="0" mc:Ignorable="hp" hp:hslEmbossed="0">
              <a:solidFill>
                <a:schemeClr val="lt1"/>
              </a:solidFill>
              <a:ea typeface="Gothic A1 Bold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48200"/>
          <a:stretch>
            <a:fillRect/>
          </a:stretch>
        </p:blipFill>
        <p:spPr>
          <a:xfrm>
            <a:off x="524574" y="2645663"/>
            <a:ext cx="13025852" cy="543081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rcRect t="71720" r="7320" b="-2520"/>
          <a:stretch>
            <a:fillRect/>
          </a:stretch>
        </p:blipFill>
        <p:spPr>
          <a:xfrm>
            <a:off x="524574" y="7033725"/>
            <a:ext cx="13025852" cy="285306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8641" y="5143500"/>
            <a:ext cx="8929719" cy="1890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805555" y="5796225"/>
            <a:ext cx="3957868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/>
              <a:t>① 에러 메시지 출력</a:t>
            </a:r>
            <a:endParaRPr lang="ko-KR" altLang="en-US" sz="3200" b="1"/>
          </a:p>
        </p:txBody>
      </p:sp>
      <p:sp>
        <p:nvSpPr>
          <p:cNvPr id="14" name="직사각형 13"/>
          <p:cNvSpPr/>
          <p:nvPr/>
        </p:nvSpPr>
        <p:spPr>
          <a:xfrm>
            <a:off x="600178" y="7129410"/>
            <a:ext cx="12644118" cy="2853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805556" y="8015322"/>
            <a:ext cx="3957868" cy="106009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② 매핑 </a:t>
            </a:r>
            <a:r>
              <a:rPr lang="en-US" altLang="ko-KR" sz="3200" b="1"/>
              <a:t>X</a:t>
            </a:r>
            <a:endParaRPr lang="en-US" altLang="ko-KR" sz="3200" b="1"/>
          </a:p>
          <a:p>
            <a:pPr lvl="0">
              <a:defRPr/>
            </a:pPr>
            <a:r>
              <a:rPr lang="en-US" altLang="ko-KR" sz="3200" b="1"/>
              <a:t>    </a:t>
            </a:r>
            <a:r>
              <a:rPr lang="ko-KR" altLang="en-US" sz="3200" b="1"/>
              <a:t>원본 데이터 출력 </a:t>
            </a:r>
            <a:r>
              <a:rPr lang="en-US" altLang="ko-KR" sz="3200" b="1"/>
              <a:t>O</a:t>
            </a:r>
            <a:endParaRPr lang="en-US" altLang="ko-KR" sz="3200" b="1"/>
          </a:p>
        </p:txBody>
      </p:sp>
      <p:sp>
        <p:nvSpPr>
          <p:cNvPr id="2" name="AutoShape 26"/>
          <p:cNvSpPr/>
          <p:nvPr/>
        </p:nvSpPr>
        <p:spPr>
          <a:xfrm>
            <a:off x="-306977" y="835203"/>
            <a:ext cx="1335677" cy="0"/>
          </a:xfrm>
          <a:prstGeom prst="line">
            <a:avLst/>
          </a:prstGeom>
          <a:ln w="142875" cap="flat">
            <a:solidFill>
              <a:srgbClr val="0b3b7b">
                <a:alpha val="100000"/>
              </a:srgbClr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TextBox 27"/>
          <p:cNvSpPr txBox="1"/>
          <p:nvPr/>
        </p:nvSpPr>
        <p:spPr>
          <a:xfrm>
            <a:off x="1273629" y="373240"/>
            <a:ext cx="11970667" cy="8300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 defTabSz="914400" rtl="0" eaLnBrk="1" latinLnBrk="0" hangingPunct="1">
              <a:lnSpc>
                <a:spcPts val="6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3.2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   </a:t>
            </a:r>
            <a:r>
              <a:rPr kumimoji="0" lang="en-US" altLang="ko-KR" sz="5500" b="1" i="0" u="none" strike="noStrike" kern="1200" cap="none" spc="-220" normalizeH="0" baseline="0">
                <a:solidFill>
                  <a:srgbClr val="0b3b7b"/>
                </a:solidFill>
                <a:ea typeface="Gothic A1 Bold Bold"/>
              </a:rPr>
              <a:t>[Python, Django]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0b3b7b"/>
                </a:solidFill>
                <a:ea typeface="Gothic A1 Bold Bold"/>
              </a:rPr>
              <a:t> 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매핑 API 개발</a:t>
            </a:r>
            <a:endParaRPr kumimoji="0" lang="ko-KR" altLang="en-US" sz="5500" b="1" i="0" u="none" strike="noStrike" kern="1200" cap="none" spc="-220" normalizeH="0" baseline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1075129" y="140948"/>
            <a:ext cx="1462312" cy="1191924"/>
            <a:chOff x="1075129" y="785522"/>
            <a:chExt cx="1462312" cy="1191924"/>
          </a:xfrm>
        </p:grpSpPr>
        <p:grpSp>
          <p:nvGrpSpPr>
            <p:cNvPr id="6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12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lstStyle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13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7" name="TextBox 19"/>
            <p:cNvSpPr txBox="1"/>
            <p:nvPr/>
          </p:nvSpPr>
          <p:spPr>
            <a:xfrm>
              <a:off x="1075129" y="1065928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799" b="1" i="0" u="none" strike="noStrike" kern="1200" cap="none" spc="47" normalizeH="0" baseline="0">
                  <a:solidFill>
                    <a:srgbClr val="ffffff"/>
                  </a:solidFill>
                  <a:latin typeface="Montserrat Extra-Bold"/>
                </a:rPr>
                <a:t>2.2</a:t>
              </a:r>
              <a:endParaRPr kumimoji="0" lang="en-US" altLang="ko-KR" sz="4799" b="1" i="0" u="none" strike="noStrike" kern="1200" cap="none" spc="47" normalizeH="0" baseline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600178" y="1741095"/>
            <a:ext cx="17163244" cy="800552"/>
          </a:xfrm>
          <a:prstGeom prst="rect">
            <a:avLst/>
          </a:prstGeom>
          <a:solidFill>
            <a:srgbClr val="1fa1e4">
              <a:alpha val="100000"/>
            </a:srgbClr>
          </a:solidFill>
          <a:ln w="25400" cap="flat" cmpd="sng" algn="ctr">
            <a:solidFill>
              <a:srgbClr val="16438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② 매핑 에러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cxnSp>
        <p:nvCxnSpPr>
          <p:cNvPr id="26" name="직선 화살표 연결선 18"/>
          <p:cNvCxnSpPr>
            <a:stCxn id="9" idx="3"/>
            <a:endCxn id="11" idx="1"/>
          </p:cNvCxnSpPr>
          <p:nvPr/>
        </p:nvCxnSpPr>
        <p:spPr>
          <a:xfrm>
            <a:off x="12168360" y="6088612"/>
            <a:ext cx="1637195" cy="0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triangle"/>
          </a:ln>
        </p:spPr>
      </p:cxnSp>
      <p:cxnSp>
        <p:nvCxnSpPr>
          <p:cNvPr id="27" name="직선 화살표 연결선 18"/>
          <p:cNvCxnSpPr>
            <a:stCxn id="14" idx="3"/>
            <a:endCxn id="15" idx="1"/>
          </p:cNvCxnSpPr>
          <p:nvPr/>
        </p:nvCxnSpPr>
        <p:spPr>
          <a:xfrm flipV="1">
            <a:off x="13244296" y="8545245"/>
            <a:ext cx="561260" cy="10698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triangle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4440" b="8470"/>
          <a:stretch>
            <a:fillRect/>
          </a:stretch>
        </p:blipFill>
        <p:spPr>
          <a:xfrm>
            <a:off x="600178" y="2692582"/>
            <a:ext cx="17163244" cy="71386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58678" y="5796775"/>
            <a:ext cx="7967683" cy="2371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6" name="직선 화살표 연결선 5"/>
          <p:cNvCxnSpPr>
            <a:stCxn id="5" idx="3"/>
            <a:endCxn id="7" idx="1"/>
          </p:cNvCxnSpPr>
          <p:nvPr/>
        </p:nvCxnSpPr>
        <p:spPr>
          <a:xfrm flipV="1">
            <a:off x="12726362" y="6978838"/>
            <a:ext cx="1360960" cy="34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087322" y="6693780"/>
            <a:ext cx="3676101" cy="57011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/>
              <a:t> 에러 메시지 출력</a:t>
            </a:r>
            <a:endParaRPr lang="ko-KR" altLang="en-US" sz="3200" b="1"/>
          </a:p>
        </p:txBody>
      </p:sp>
      <p:sp>
        <p:nvSpPr>
          <p:cNvPr id="4" name="AutoShape 26"/>
          <p:cNvSpPr/>
          <p:nvPr/>
        </p:nvSpPr>
        <p:spPr>
          <a:xfrm>
            <a:off x="-306977" y="835203"/>
            <a:ext cx="1335677" cy="0"/>
          </a:xfrm>
          <a:prstGeom prst="line">
            <a:avLst/>
          </a:prstGeom>
          <a:ln w="142875" cap="flat">
            <a:solidFill>
              <a:srgbClr val="0b3b7b">
                <a:alpha val="100000"/>
              </a:srgbClr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TextBox 27"/>
          <p:cNvSpPr txBox="1"/>
          <p:nvPr/>
        </p:nvSpPr>
        <p:spPr>
          <a:xfrm>
            <a:off x="1273629" y="373240"/>
            <a:ext cx="11970667" cy="8300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 defTabSz="914400" rtl="0" eaLnBrk="1" latinLnBrk="0" hangingPunct="1">
              <a:lnSpc>
                <a:spcPts val="6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3.2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   </a:t>
            </a:r>
            <a:r>
              <a:rPr kumimoji="0" lang="en-US" altLang="ko-KR" sz="5500" b="1" i="0" u="none" strike="noStrike" kern="1200" cap="none" spc="-220" normalizeH="0" baseline="0">
                <a:solidFill>
                  <a:srgbClr val="0b3b7b"/>
                </a:solidFill>
                <a:ea typeface="Gothic A1 Bold Bold"/>
              </a:rPr>
              <a:t>[Python, Django]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0b3b7b"/>
                </a:solidFill>
                <a:ea typeface="Gothic A1 Bold Bold"/>
              </a:rPr>
              <a:t> 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매핑 API 개발</a:t>
            </a:r>
            <a:endParaRPr kumimoji="0" lang="ko-KR" altLang="en-US" sz="5500" b="1" i="0" u="none" strike="noStrike" kern="1200" cap="none" spc="-220" normalizeH="0" baseline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1075129" y="140948"/>
            <a:ext cx="1462312" cy="1191924"/>
            <a:chOff x="1075129" y="785522"/>
            <a:chExt cx="1462312" cy="1191924"/>
          </a:xfrm>
        </p:grpSpPr>
        <p:grpSp>
          <p:nvGrpSpPr>
            <p:cNvPr id="10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20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lstStyle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21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11" name="TextBox 19"/>
            <p:cNvSpPr txBox="1"/>
            <p:nvPr/>
          </p:nvSpPr>
          <p:spPr>
            <a:xfrm>
              <a:off x="1075129" y="1065928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799" b="1" i="0" u="none" strike="noStrike" kern="1200" cap="none" spc="47" normalizeH="0" baseline="0">
                  <a:solidFill>
                    <a:srgbClr val="ffffff"/>
                  </a:solidFill>
                  <a:latin typeface="Montserrat Extra-Bold"/>
                </a:rPr>
                <a:t>2.2</a:t>
              </a:r>
              <a:endParaRPr kumimoji="0" lang="en-US" altLang="ko-KR" sz="4799" b="1" i="0" u="none" strike="noStrike" kern="1200" cap="none" spc="47" normalizeH="0" baseline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600178" y="1741095"/>
            <a:ext cx="17163244" cy="800552"/>
          </a:xfrm>
          <a:prstGeom prst="rect">
            <a:avLst/>
          </a:prstGeom>
          <a:solidFill>
            <a:srgbClr val="1fa1e4">
              <a:alpha val="100000"/>
            </a:srgbClr>
          </a:solidFill>
          <a:ln w="25400" cap="flat" cmpd="sng" algn="ctr">
            <a:solidFill>
              <a:srgbClr val="16438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③ 데이터 수집 에러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724014" y="4246358"/>
            <a:ext cx="2004695" cy="519096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TextBox 6"/>
          <p:cNvSpPr txBox="1"/>
          <p:nvPr/>
        </p:nvSpPr>
        <p:spPr>
          <a:xfrm>
            <a:off x="14087320" y="5143500"/>
            <a:ext cx="3676100" cy="569595"/>
          </a:xfrm>
          <a:prstGeom prst="rect">
            <a:avLst/>
          </a:prstGeom>
          <a:solidFill>
            <a:srgbClr val="ffffff">
              <a:alpha val="100000"/>
            </a:srgbClr>
          </a:solidFill>
          <a:ln w="38100">
            <a:solidFill>
              <a:srgbClr val="ff000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인증키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오입력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6" name="직선 화살표 연결선 5"/>
          <p:cNvCxnSpPr>
            <a:stCxn id="24" idx="2"/>
            <a:endCxn id="25" idx="1"/>
          </p:cNvCxnSpPr>
          <p:nvPr/>
        </p:nvCxnSpPr>
        <p:spPr>
          <a:xfrm>
            <a:off x="12726364" y="4765456"/>
            <a:ext cx="1360956" cy="662841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triangle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470" t="2890" r="36230" b="27460"/>
          <a:stretch>
            <a:fillRect/>
          </a:stretch>
        </p:blipFill>
        <p:spPr>
          <a:xfrm>
            <a:off x="600178" y="2724012"/>
            <a:ext cx="17163244" cy="597311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456241" y="6097095"/>
            <a:ext cx="7374222" cy="2373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10" name="직선 화살표 연결선 9"/>
          <p:cNvCxnSpPr>
            <a:stCxn id="9" idx="3"/>
            <a:endCxn id="11" idx="1"/>
          </p:cNvCxnSpPr>
          <p:nvPr/>
        </p:nvCxnSpPr>
        <p:spPr>
          <a:xfrm>
            <a:off x="11830464" y="7283696"/>
            <a:ext cx="20225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852968" y="6991308"/>
            <a:ext cx="3456804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/>
              <a:t>에러 메시지 출력</a:t>
            </a:r>
            <a:endParaRPr lang="ko-KR" altLang="en-US" sz="3200" b="1"/>
          </a:p>
        </p:txBody>
      </p:sp>
      <p:sp>
        <p:nvSpPr>
          <p:cNvPr id="13" name="TextBox 12"/>
          <p:cNvSpPr txBox="1"/>
          <p:nvPr/>
        </p:nvSpPr>
        <p:spPr>
          <a:xfrm>
            <a:off x="13000059" y="5200650"/>
            <a:ext cx="4309713" cy="57705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/>
              <a:t>정수 이외의 수 입력</a:t>
            </a:r>
            <a:endParaRPr lang="ko-KR" altLang="en-US" sz="3200" b="1"/>
          </a:p>
        </p:txBody>
      </p:sp>
      <p:sp>
        <p:nvSpPr>
          <p:cNvPr id="2" name="AutoShape 26"/>
          <p:cNvSpPr/>
          <p:nvPr/>
        </p:nvSpPr>
        <p:spPr>
          <a:xfrm>
            <a:off x="-306977" y="835203"/>
            <a:ext cx="1335677" cy="0"/>
          </a:xfrm>
          <a:prstGeom prst="line">
            <a:avLst/>
          </a:prstGeom>
          <a:ln w="142875" cap="flat">
            <a:solidFill>
              <a:srgbClr val="0b3b7b">
                <a:alpha val="100000"/>
              </a:srgbClr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TextBox 27"/>
          <p:cNvSpPr txBox="1"/>
          <p:nvPr/>
        </p:nvSpPr>
        <p:spPr>
          <a:xfrm>
            <a:off x="1273629" y="373240"/>
            <a:ext cx="11970667" cy="8300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 defTabSz="914400" rtl="0" eaLnBrk="1" latinLnBrk="0" hangingPunct="1">
              <a:lnSpc>
                <a:spcPts val="6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3.2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   </a:t>
            </a:r>
            <a:r>
              <a:rPr kumimoji="0" lang="en-US" altLang="ko-KR" sz="5500" b="1" i="0" u="none" strike="noStrike" kern="1200" cap="none" spc="-220" normalizeH="0" baseline="0">
                <a:solidFill>
                  <a:srgbClr val="0b3b7b"/>
                </a:solidFill>
                <a:ea typeface="Gothic A1 Bold Bold"/>
              </a:rPr>
              <a:t>[Python, Django]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0b3b7b"/>
                </a:solidFill>
                <a:ea typeface="Gothic A1 Bold Bold"/>
              </a:rPr>
              <a:t> 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매핑 API 개발</a:t>
            </a:r>
            <a:endParaRPr kumimoji="0" lang="ko-KR" altLang="en-US" sz="5500" b="1" i="0" u="none" strike="noStrike" kern="1200" cap="none" spc="-220" normalizeH="0" baseline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1075129" y="140948"/>
            <a:ext cx="1462312" cy="1191924"/>
            <a:chOff x="1075129" y="785522"/>
            <a:chExt cx="1462312" cy="1191924"/>
          </a:xfrm>
        </p:grpSpPr>
        <p:grpSp>
          <p:nvGrpSpPr>
            <p:cNvPr id="6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12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lstStyle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21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7" name="TextBox 19"/>
            <p:cNvSpPr txBox="1"/>
            <p:nvPr/>
          </p:nvSpPr>
          <p:spPr>
            <a:xfrm>
              <a:off x="1075129" y="1065928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799" b="1" i="0" u="none" strike="noStrike" kern="1200" cap="none" spc="47" normalizeH="0" baseline="0">
                  <a:solidFill>
                    <a:srgbClr val="ffffff"/>
                  </a:solidFill>
                  <a:latin typeface="Montserrat Extra-Bold"/>
                </a:rPr>
                <a:t>2.2</a:t>
              </a:r>
              <a:endParaRPr kumimoji="0" lang="en-US" altLang="ko-KR" sz="4799" b="1" i="0" u="none" strike="noStrike" kern="1200" cap="none" spc="47" normalizeH="0" baseline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600178" y="1741095"/>
            <a:ext cx="17163244" cy="800552"/>
          </a:xfrm>
          <a:prstGeom prst="rect">
            <a:avLst/>
          </a:prstGeom>
          <a:solidFill>
            <a:srgbClr val="1fa1e4">
              <a:alpha val="100000"/>
            </a:srgbClr>
          </a:solidFill>
          <a:ln w="25400" cap="flat" cmpd="sng" algn="ctr">
            <a:solidFill>
              <a:srgbClr val="16438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③ 데이터 수집 에러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76135" y="5246577"/>
            <a:ext cx="1450813" cy="519096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5" name="직선 화살표 연결선 5"/>
          <p:cNvCxnSpPr>
            <a:stCxn id="24" idx="3"/>
            <a:endCxn id="13" idx="1"/>
          </p:cNvCxnSpPr>
          <p:nvPr/>
        </p:nvCxnSpPr>
        <p:spPr>
          <a:xfrm flipV="1">
            <a:off x="7026948" y="5489179"/>
            <a:ext cx="5973111" cy="16946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triangle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9411" y="2584146"/>
            <a:ext cx="17214012" cy="762515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00178" y="4311801"/>
            <a:ext cx="2419493" cy="1241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3200"/>
          </a:p>
        </p:txBody>
      </p:sp>
      <p:sp>
        <p:nvSpPr>
          <p:cNvPr id="15" name="TextBox 14"/>
          <p:cNvSpPr txBox="1"/>
          <p:nvPr/>
        </p:nvSpPr>
        <p:spPr>
          <a:xfrm>
            <a:off x="4465895" y="4642812"/>
            <a:ext cx="8778401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①</a:t>
            </a:r>
            <a:r>
              <a:rPr lang="ko-KR" altLang="en-US" sz="3200"/>
              <a:t> </a:t>
            </a:r>
            <a:r>
              <a:rPr lang="ko-KR" altLang="en-US" sz="3200" b="1"/>
              <a:t>수집된 데이터셋의 현재 페이지와  데이터명</a:t>
            </a:r>
            <a:endParaRPr lang="ko-KR" altLang="en-US" sz="3200" b="1"/>
          </a:p>
        </p:txBody>
      </p:sp>
      <p:cxnSp>
        <p:nvCxnSpPr>
          <p:cNvPr id="16" name="직선 화살표 연결선 15"/>
          <p:cNvCxnSpPr>
            <a:stCxn id="15" idx="1"/>
            <a:endCxn id="14" idx="3"/>
          </p:cNvCxnSpPr>
          <p:nvPr/>
        </p:nvCxnSpPr>
        <p:spPr>
          <a:xfrm rot="10800000">
            <a:off x="3019671" y="4932643"/>
            <a:ext cx="1446224" cy="25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65895" y="6396724"/>
            <a:ext cx="3398339" cy="569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② 원본 데이터셋</a:t>
            </a:r>
            <a:endParaRPr lang="ko-KR" altLang="en-US" sz="3200" b="1"/>
          </a:p>
        </p:txBody>
      </p:sp>
      <p:sp>
        <p:nvSpPr>
          <p:cNvPr id="23" name="직사각형 22"/>
          <p:cNvSpPr/>
          <p:nvPr/>
        </p:nvSpPr>
        <p:spPr>
          <a:xfrm>
            <a:off x="360860" y="5748372"/>
            <a:ext cx="17629392" cy="4460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3200"/>
          </a:p>
        </p:txBody>
      </p:sp>
      <p:sp>
        <p:nvSpPr>
          <p:cNvPr id="2" name="AutoShape 26"/>
          <p:cNvSpPr/>
          <p:nvPr/>
        </p:nvSpPr>
        <p:spPr>
          <a:xfrm>
            <a:off x="-306977" y="835203"/>
            <a:ext cx="1335677" cy="0"/>
          </a:xfrm>
          <a:prstGeom prst="line">
            <a:avLst/>
          </a:prstGeom>
          <a:ln w="142875" cap="flat">
            <a:solidFill>
              <a:srgbClr val="0b3b7b">
                <a:alpha val="100000"/>
              </a:srgbClr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TextBox 27"/>
          <p:cNvSpPr txBox="1"/>
          <p:nvPr/>
        </p:nvSpPr>
        <p:spPr>
          <a:xfrm>
            <a:off x="1273629" y="373240"/>
            <a:ext cx="11970667" cy="8300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 defTabSz="914400" rtl="0" eaLnBrk="1" latinLnBrk="0" hangingPunct="1">
              <a:lnSpc>
                <a:spcPts val="6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3.2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   </a:t>
            </a:r>
            <a:r>
              <a:rPr kumimoji="0" lang="en-US" altLang="ko-KR" sz="5500" b="1" i="0" u="none" strike="noStrike" kern="1200" cap="none" spc="-220" normalizeH="0" baseline="0">
                <a:solidFill>
                  <a:srgbClr val="0b3b7b"/>
                </a:solidFill>
                <a:ea typeface="Gothic A1 Bold Bold"/>
              </a:rPr>
              <a:t>[Python, Django]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0b3b7b"/>
                </a:solidFill>
                <a:ea typeface="Gothic A1 Bold Bold"/>
              </a:rPr>
              <a:t> 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매핑 API 개발</a:t>
            </a:r>
            <a:endParaRPr kumimoji="0" lang="ko-KR" altLang="en-US" sz="5500" b="1" i="0" u="none" strike="noStrike" kern="1200" cap="none" spc="-220" normalizeH="0" baseline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1075129" y="140948"/>
            <a:ext cx="1462312" cy="1191924"/>
            <a:chOff x="1075129" y="785522"/>
            <a:chExt cx="1462312" cy="1191924"/>
          </a:xfrm>
        </p:grpSpPr>
        <p:grpSp>
          <p:nvGrpSpPr>
            <p:cNvPr id="6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8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lstStyle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9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7" name="TextBox 19"/>
            <p:cNvSpPr txBox="1"/>
            <p:nvPr/>
          </p:nvSpPr>
          <p:spPr>
            <a:xfrm>
              <a:off x="1075129" y="1065928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799" b="1" i="0" u="none" strike="noStrike" kern="1200" cap="none" spc="47" normalizeH="0" baseline="0">
                  <a:solidFill>
                    <a:srgbClr val="ffffff"/>
                  </a:solidFill>
                  <a:latin typeface="Montserrat Extra-Bold"/>
                </a:rPr>
                <a:t>2.2</a:t>
              </a:r>
              <a:endParaRPr kumimoji="0" lang="en-US" altLang="ko-KR" sz="4799" b="1" i="0" u="none" strike="noStrike" kern="1200" cap="none" spc="47" normalizeH="0" baseline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600178" y="1741095"/>
            <a:ext cx="17163244" cy="800552"/>
          </a:xfrm>
          <a:prstGeom prst="rect">
            <a:avLst/>
          </a:prstGeom>
          <a:solidFill>
            <a:srgbClr val="1fa1e4">
              <a:alpha val="100000"/>
            </a:srgbClr>
          </a:solidFill>
          <a:ln w="25400" cap="flat" cmpd="sng" algn="ctr">
            <a:solidFill>
              <a:srgbClr val="16438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매핑 성공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12848842" y="6396724"/>
            <a:ext cx="3793794" cy="573671"/>
          </a:xfrm>
          <a:prstGeom prst="rect">
            <a:avLst/>
          </a:prstGeom>
          <a:noFill/>
          <a:ln w="38100">
            <a:solidFill>
              <a:srgbClr val="ff000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③ 매핑 후 데이터셋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"/>
                            </p:stCondLst>
                            <p:childTnLst>
                              <p:par>
                                <p:cTn id="20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1" animBg="1"/>
      <p:bldP spid="16" grpId="2" animBg="1"/>
      <p:bldP spid="23" grpId="3" animBg="1"/>
      <p:bldP spid="21" grpId="4" animBg="1"/>
      <p:bldP spid="34" grpId="5" animBg="1"/>
    </p:bld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rcRect r="24330" b="70480"/>
          <a:stretch>
            <a:fillRect/>
          </a:stretch>
        </p:blipFill>
        <p:spPr>
          <a:xfrm>
            <a:off x="600179" y="2739482"/>
            <a:ext cx="17163244" cy="247962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t="41160" r="24330" b="-1410"/>
          <a:stretch>
            <a:fillRect/>
          </a:stretch>
        </p:blipFill>
        <p:spPr>
          <a:xfrm>
            <a:off x="600179" y="4846770"/>
            <a:ext cx="17163244" cy="526974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0177" y="3979295"/>
            <a:ext cx="15197414" cy="6137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329384" y="5067891"/>
            <a:ext cx="3706810" cy="617220"/>
          </a:xfrm>
          <a:prstGeom prst="rect">
            <a:avLst/>
          </a:prstGeom>
          <a:solidFill>
            <a:srgbClr val="fff7cc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500" b="1"/>
              <a:t>REST API </a:t>
            </a:r>
            <a:r>
              <a:rPr lang="ko-KR" altLang="en-US" sz="3500" b="1"/>
              <a:t>출력</a:t>
            </a:r>
            <a:endParaRPr lang="ko-KR" altLang="en-US" sz="3500" b="1"/>
          </a:p>
        </p:txBody>
      </p:sp>
      <p:sp>
        <p:nvSpPr>
          <p:cNvPr id="2" name="AutoShape 26"/>
          <p:cNvSpPr/>
          <p:nvPr/>
        </p:nvSpPr>
        <p:spPr>
          <a:xfrm>
            <a:off x="-306977" y="835203"/>
            <a:ext cx="1335677" cy="0"/>
          </a:xfrm>
          <a:prstGeom prst="line">
            <a:avLst/>
          </a:prstGeom>
          <a:ln w="142875" cap="flat">
            <a:solidFill>
              <a:srgbClr val="0b3b7b">
                <a:alpha val="100000"/>
              </a:srgbClr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" name="TextBox 27"/>
          <p:cNvSpPr txBox="1"/>
          <p:nvPr/>
        </p:nvSpPr>
        <p:spPr>
          <a:xfrm>
            <a:off x="1273629" y="373240"/>
            <a:ext cx="11970667" cy="8300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 defTabSz="914400" rtl="0" eaLnBrk="1" latinLnBrk="0" hangingPunct="1">
              <a:lnSpc>
                <a:spcPts val="6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3.2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   </a:t>
            </a:r>
            <a:r>
              <a:rPr kumimoji="0" lang="en-US" altLang="ko-KR" sz="5500" b="1" i="0" u="none" strike="noStrike" kern="1200" cap="none" spc="-220" normalizeH="0" baseline="0">
                <a:solidFill>
                  <a:srgbClr val="0b3b7b"/>
                </a:solidFill>
                <a:ea typeface="Gothic A1 Bold Bold"/>
              </a:rPr>
              <a:t>[Python, Django]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0b3b7b"/>
                </a:solidFill>
                <a:ea typeface="Gothic A1 Bold Bold"/>
              </a:rPr>
              <a:t> 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매핑 API 개발</a:t>
            </a:r>
            <a:endParaRPr kumimoji="0" lang="ko-KR" altLang="en-US" sz="5500" b="1" i="0" u="none" strike="noStrike" kern="1200" cap="none" spc="-220" normalizeH="0" baseline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1075129" y="140948"/>
            <a:ext cx="1462312" cy="1191924"/>
            <a:chOff x="1075129" y="785522"/>
            <a:chExt cx="1462312" cy="1191924"/>
          </a:xfrm>
        </p:grpSpPr>
        <p:grpSp>
          <p:nvGrpSpPr>
            <p:cNvPr id="7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9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lstStyle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10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8" name="TextBox 19"/>
            <p:cNvSpPr txBox="1"/>
            <p:nvPr/>
          </p:nvSpPr>
          <p:spPr>
            <a:xfrm>
              <a:off x="1075129" y="1065928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799" b="1" i="0" u="none" strike="noStrike" kern="1200" cap="none" spc="47" normalizeH="0" baseline="0">
                  <a:solidFill>
                    <a:srgbClr val="ffffff"/>
                  </a:solidFill>
                  <a:latin typeface="Montserrat Extra-Bold"/>
                </a:rPr>
                <a:t>2.2</a:t>
              </a:r>
              <a:endParaRPr kumimoji="0" lang="en-US" altLang="ko-KR" sz="4799" b="1" i="0" u="none" strike="noStrike" kern="1200" cap="none" spc="47" normalizeH="0" baseline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600178" y="1741095"/>
            <a:ext cx="17163244" cy="800552"/>
          </a:xfrm>
          <a:prstGeom prst="rect">
            <a:avLst/>
          </a:prstGeom>
          <a:solidFill>
            <a:srgbClr val="1fa1e4">
              <a:alpha val="100000"/>
            </a:srgbClr>
          </a:solidFill>
          <a:ln w="25400" cap="flat" cmpd="sng" algn="ctr">
            <a:solidFill>
              <a:srgbClr val="16438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REST API 출력 화면</a:t>
            </a:r>
            <a:endPara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1" animBg="1"/>
    </p:bld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0182" y="2648403"/>
            <a:ext cx="14187939" cy="740968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094944" y="3940287"/>
            <a:ext cx="4434378" cy="371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3200"/>
          </a:p>
        </p:txBody>
      </p:sp>
      <p:cxnSp>
        <p:nvCxnSpPr>
          <p:cNvPr id="10" name="직선 화살표 연결선 9"/>
          <p:cNvCxnSpPr>
            <a:stCxn id="9" idx="3"/>
            <a:endCxn id="11" idx="1"/>
          </p:cNvCxnSpPr>
          <p:nvPr/>
        </p:nvCxnSpPr>
        <p:spPr>
          <a:xfrm flipV="1">
            <a:off x="13529322" y="3833656"/>
            <a:ext cx="735488" cy="292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264812" y="3541269"/>
            <a:ext cx="3498611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/>
              <a:t>①</a:t>
            </a:r>
            <a:r>
              <a:rPr lang="ko-KR" altLang="en-US" sz="3200"/>
              <a:t> </a:t>
            </a:r>
            <a:r>
              <a:rPr lang="en-US" altLang="ko-KR" sz="3200" b="1"/>
              <a:t>DB </a:t>
            </a:r>
            <a:r>
              <a:rPr lang="ko-KR" altLang="en-US" sz="3200" b="1"/>
              <a:t>저장 메시지</a:t>
            </a:r>
            <a:endParaRPr lang="ko-KR" altLang="en-US" sz="3200" b="1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20396" y="5648588"/>
            <a:ext cx="12343027" cy="440949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356661" y="6278733"/>
            <a:ext cx="12406764" cy="3779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3200"/>
          </a:p>
        </p:txBody>
      </p:sp>
      <p:sp>
        <p:nvSpPr>
          <p:cNvPr id="22" name="TextBox 21"/>
          <p:cNvSpPr txBox="1"/>
          <p:nvPr/>
        </p:nvSpPr>
        <p:spPr>
          <a:xfrm>
            <a:off x="13244296" y="4822372"/>
            <a:ext cx="4519128" cy="106217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200" b="1"/>
              <a:t>② </a:t>
            </a:r>
            <a:r>
              <a:rPr lang="en-US" altLang="ko-KR" sz="3200" b="1"/>
              <a:t>MySQL DB</a:t>
            </a:r>
            <a:r>
              <a:rPr lang="ko-KR" altLang="en-US" sz="3200" b="1"/>
              <a:t>에 </a:t>
            </a:r>
            <a:endParaRPr lang="ko-KR" altLang="en-US" sz="3200" b="1"/>
          </a:p>
          <a:p>
            <a:pPr lvl="0" algn="ctr">
              <a:defRPr/>
            </a:pPr>
            <a:r>
              <a:rPr lang="ko-KR" altLang="en-US" sz="3200" b="1"/>
              <a:t>매핑된 데이터셋 저장</a:t>
            </a:r>
            <a:endParaRPr lang="ko-KR" altLang="en-US" sz="3200" b="1"/>
          </a:p>
        </p:txBody>
      </p:sp>
      <p:sp>
        <p:nvSpPr>
          <p:cNvPr id="2" name="AutoShape 26"/>
          <p:cNvSpPr/>
          <p:nvPr/>
        </p:nvSpPr>
        <p:spPr>
          <a:xfrm>
            <a:off x="-306977" y="835203"/>
            <a:ext cx="1335677" cy="0"/>
          </a:xfrm>
          <a:prstGeom prst="line">
            <a:avLst/>
          </a:prstGeom>
          <a:ln w="142875" cap="flat">
            <a:solidFill>
              <a:srgbClr val="0b3b7b">
                <a:alpha val="100000"/>
              </a:srgbClr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TextBox 27"/>
          <p:cNvSpPr txBox="1"/>
          <p:nvPr/>
        </p:nvSpPr>
        <p:spPr>
          <a:xfrm>
            <a:off x="1273629" y="373240"/>
            <a:ext cx="11970667" cy="8300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 defTabSz="914400" rtl="0" eaLnBrk="1" latinLnBrk="0" hangingPunct="1">
              <a:lnSpc>
                <a:spcPts val="6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3.2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   </a:t>
            </a:r>
            <a:r>
              <a:rPr kumimoji="0" lang="en-US" altLang="ko-KR" sz="5500" b="1" i="0" u="none" strike="noStrike" kern="1200" cap="none" spc="-220" normalizeH="0" baseline="0">
                <a:solidFill>
                  <a:srgbClr val="0b3b7b"/>
                </a:solidFill>
                <a:ea typeface="Gothic A1 Bold Bold"/>
              </a:rPr>
              <a:t>[Python, Django]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0b3b7b"/>
                </a:solidFill>
                <a:ea typeface="Gothic A1 Bold Bold"/>
              </a:rPr>
              <a:t> </a:t>
            </a:r>
            <a:r>
              <a:rPr kumimoji="0" lang="ko-KR" altLang="en-US" sz="5500" b="1" i="0" u="none" strike="noStrike" kern="1200" cap="none" spc="-220" normalizeH="0" baseline="0">
                <a:solidFill>
                  <a:srgbClr val="1fa1e4"/>
                </a:solidFill>
                <a:ea typeface="Gothic A1 Bold Bold"/>
              </a:rPr>
              <a:t>매핑 API 개발</a:t>
            </a:r>
            <a:endParaRPr kumimoji="0" lang="ko-KR" altLang="en-US" sz="5500" b="1" i="0" u="none" strike="noStrike" kern="1200" cap="none" spc="-220" normalizeH="0" baseline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1075129" y="140948"/>
            <a:ext cx="1462312" cy="1191924"/>
            <a:chOff x="1075129" y="785522"/>
            <a:chExt cx="1462312" cy="1191924"/>
          </a:xfrm>
        </p:grpSpPr>
        <p:grpSp>
          <p:nvGrpSpPr>
            <p:cNvPr id="6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13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lstStyle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14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lstStyle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1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7" name="TextBox 19"/>
            <p:cNvSpPr txBox="1"/>
            <p:nvPr/>
          </p:nvSpPr>
          <p:spPr>
            <a:xfrm>
              <a:off x="1075129" y="1065928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4799" b="1" i="0" u="none" strike="noStrike" kern="1200" cap="none" spc="47" normalizeH="0" baseline="0">
                  <a:solidFill>
                    <a:srgbClr val="ffffff"/>
                  </a:solidFill>
                  <a:latin typeface="Montserrat Extra-Bold"/>
                </a:rPr>
                <a:t>2.2</a:t>
              </a:r>
              <a:endParaRPr kumimoji="0" lang="en-US" altLang="ko-KR" sz="4799" b="1" i="0" u="none" strike="noStrike" kern="1200" cap="none" spc="47" normalizeH="0" baseline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600178" y="1741095"/>
            <a:ext cx="17163244" cy="800552"/>
          </a:xfrm>
          <a:prstGeom prst="rect">
            <a:avLst/>
          </a:prstGeom>
          <a:solidFill>
            <a:srgbClr val="1fa1e4">
              <a:alpha val="100000"/>
            </a:srgbClr>
          </a:solidFill>
          <a:ln w="25400" cap="flat" cmpd="sng" algn="ctr">
            <a:solidFill>
              <a:srgbClr val="16438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DB </a:t>
            </a: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저장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cxnSp>
        <p:nvCxnSpPr>
          <p:cNvPr id="24" name="직선 화살표 연결선 9"/>
          <p:cNvCxnSpPr>
            <a:stCxn id="21" idx="0"/>
            <a:endCxn id="22" idx="1"/>
          </p:cNvCxnSpPr>
          <p:nvPr/>
        </p:nvCxnSpPr>
        <p:spPr>
          <a:xfrm flipV="1">
            <a:off x="11560044" y="5353459"/>
            <a:ext cx="1684252" cy="925274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triangle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"/>
                            </p:stCondLst>
                            <p:childTnLst>
                              <p:par>
                                <p:cTn id="23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1" animBg="1"/>
      <p:bldP spid="11" grpId="2" animBg="1"/>
      <p:bldP spid="21" grpId="3" animBg="1"/>
      <p:bldP spid="24" grpId="4" animBg="1"/>
      <p:bldP spid="22" grpId="5" animBg="1"/>
    </p:bld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 rot="0">
            <a:off x="-106109" y="-115661"/>
            <a:ext cx="18500216" cy="518101"/>
            <a:chOff x="0" y="0"/>
            <a:chExt cx="4872485" cy="13645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26" name="AutoShape 26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273629" y="1017814"/>
            <a:ext cx="11970667" cy="8300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altLang="ko-KR" sz="5500" b="1" spc="-220">
                <a:solidFill>
                  <a:srgbClr val="1fa1e4"/>
                </a:solidFill>
                <a:ea typeface="Gothic A1 Bold Bold"/>
              </a:rPr>
              <a:t>3.3</a:t>
            </a:r>
            <a:r>
              <a:rPr lang="ko-KR" altLang="en-US" sz="5500" b="1" spc="-220">
                <a:solidFill>
                  <a:srgbClr val="1fa1e4"/>
                </a:solidFill>
                <a:ea typeface="Gothic A1 Bold Bold"/>
              </a:rPr>
              <a:t>   시연영상</a:t>
            </a:r>
            <a:endParaRPr lang="ko-KR" altLang="en-US" sz="5500" b="1" spc="-22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31" name="그룹 30"/>
          <p:cNvGrpSpPr/>
          <p:nvPr/>
        </p:nvGrpSpPr>
        <p:grpSpPr>
          <a:xfrm rot="0">
            <a:off x="1075129" y="785522"/>
            <a:ext cx="1462312" cy="1191924"/>
            <a:chOff x="1075129" y="785522"/>
            <a:chExt cx="1462312" cy="1191924"/>
          </a:xfrm>
        </p:grpSpPr>
        <p:grpSp>
          <p:nvGrpSpPr>
            <p:cNvPr id="32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33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34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35" name="TextBox 19"/>
            <p:cNvSpPr txBox="1"/>
            <p:nvPr/>
          </p:nvSpPr>
          <p:spPr>
            <a:xfrm>
              <a:off x="1075129" y="1065928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2.3</a:t>
              </a:r>
              <a:endPara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pic>
        <p:nvPicPr>
          <p:cNvPr id="36" name="그림 35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3047999" y="2292776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16334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fa1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547279" y="547279"/>
            <a:ext cx="17193440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10"/>
              </a:srgbClr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09" name="Freeform 17"/>
          <p:cNvSpPr/>
          <p:nvPr/>
        </p:nvSpPr>
        <p:spPr>
          <a:xfrm>
            <a:off x="6346467" y="3993174"/>
            <a:ext cx="2387895" cy="2360069"/>
          </a:xfrm>
          <a:custGeom>
            <a:avLst/>
            <a:gd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1000" b="1" i="0" u="none" strike="noStrike" kern="1200" cap="none" spc="0" normalizeH="0" baseline="0" mc:Ignorable="hp" hp:hslEmbossed="0">
              <a:solidFill>
                <a:srgbClr val="1fa1e4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1" name="TextBox 19"/>
          <p:cNvSpPr txBox="1"/>
          <p:nvPr/>
        </p:nvSpPr>
        <p:spPr>
          <a:xfrm>
            <a:off x="6691417" y="5143500"/>
            <a:ext cx="1710480" cy="733425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p>
            <a:pPr marL="0" lvl="0" indent="0" algn="ctr" defTabSz="914400" rtl="0" eaLnBrk="1" latinLnBrk="0" hangingPunct="1">
              <a:lnSpc>
                <a:spcPts val="575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1000" b="1" i="0" u="none" strike="noStrike" kern="1200" cap="none" spc="47" normalizeH="0" baseline="0" mc:Ignorable="hp" hp:hslEmbossed="0">
                <a:solidFill>
                  <a:srgbClr val="1fa1e4"/>
                </a:solidFill>
                <a:latin typeface="Montserrat Extra-Bold"/>
              </a:rPr>
              <a:t>0</a:t>
            </a:r>
            <a:r>
              <a:rPr xmlns:mc="http://schemas.openxmlformats.org/markup-compatibility/2006" xmlns:hp="http://schemas.haansoft.com/office/presentation/8.0" kumimoji="0" lang="en-US" altLang="ko-KR" sz="11000" b="1" i="0" u="none" strike="noStrike" kern="1200" cap="none" spc="47" normalizeH="0" baseline="0" mc:Ignorable="hp" hp:hslEmbossed="0">
                <a:solidFill>
                  <a:srgbClr val="1fa1e4"/>
                </a:solidFill>
                <a:latin typeface="Montserrat Extra-Bold"/>
              </a:rPr>
              <a:t>3</a:t>
            </a:r>
            <a:endParaRPr xmlns:mc="http://schemas.openxmlformats.org/markup-compatibility/2006" xmlns:hp="http://schemas.haansoft.com/office/presentation/8.0" kumimoji="0" lang="en-US" altLang="ko-KR" sz="11000" b="1" i="0" u="none" strike="noStrike" kern="1200" cap="none" spc="47" normalizeH="0" baseline="0" mc:Ignorable="hp" hp:hslEmbossed="0">
              <a:solidFill>
                <a:srgbClr val="1fa1e4"/>
              </a:solidFill>
              <a:latin typeface="Montserrat Extra-Bold"/>
            </a:endParaRPr>
          </a:p>
        </p:txBody>
      </p:sp>
      <p:sp>
        <p:nvSpPr>
          <p:cNvPr id="206" name="TextBox 25"/>
          <p:cNvSpPr txBox="1"/>
          <p:nvPr/>
        </p:nvSpPr>
        <p:spPr>
          <a:xfrm>
            <a:off x="8885580" y="5117589"/>
            <a:ext cx="6609576" cy="835536"/>
          </a:xfrm>
          <a:prstGeom prst="rect">
            <a:avLst/>
          </a:prstGeom>
          <a:solidFill>
            <a:srgbClr val="1fa1e4"/>
          </a:solidFill>
        </p:spPr>
        <p:txBody>
          <a:bodyPr lIns="0" tIns="0" rIns="0" bIns="0" anchor="t">
            <a:spAutoFit/>
          </a:bodyPr>
          <a:p>
            <a:pPr marL="0" lvl="0" indent="0" algn="l" defTabSz="914400" rtl="0" eaLnBrk="1" latinLnBrk="0" hangingPunct="1">
              <a:lnSpc>
                <a:spcPts val="6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0" b="1" i="0" u="none" strike="noStrike" kern="1200" cap="none" spc="-220" normalizeH="0" baseline="0" mc:Ignorable="hp" hp:hslEmbossed="0">
                <a:solidFill>
                  <a:schemeClr val="lt1"/>
                </a:solidFill>
                <a:ea typeface="Gothic A1 Bold Bold"/>
              </a:rPr>
              <a:t>결론</a:t>
            </a:r>
            <a:endParaRPr xmlns:mc="http://schemas.openxmlformats.org/markup-compatibility/2006" xmlns:hp="http://schemas.haansoft.com/office/presentation/8.0" kumimoji="0" lang="ko-KR" altLang="en-US" sz="11000" b="1" i="0" u="none" strike="noStrike" kern="1200" cap="none" spc="-220" normalizeH="0" baseline="0" mc:Ignorable="hp" hp:hslEmbossed="0">
              <a:solidFill>
                <a:schemeClr val="lt1"/>
              </a:solidFill>
              <a:ea typeface="Gothic A1 Bold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 rot="0">
            <a:off x="-106109" y="-115661"/>
            <a:ext cx="18500216" cy="518101"/>
            <a:chOff x="0" y="0"/>
            <a:chExt cx="4872485" cy="13645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26" name="AutoShape 26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273629" y="1017814"/>
            <a:ext cx="11970667" cy="8300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altLang="ko-KR" sz="5500" b="1" spc="-220">
                <a:solidFill>
                  <a:srgbClr val="1fa1e4"/>
                </a:solidFill>
                <a:ea typeface="Gothic A1 Bold Bold"/>
              </a:rPr>
              <a:t>3.3</a:t>
            </a:r>
            <a:r>
              <a:rPr lang="ko-KR" altLang="en-US" sz="5500" b="1" spc="-220">
                <a:solidFill>
                  <a:srgbClr val="1fa1e4"/>
                </a:solidFill>
                <a:ea typeface="Gothic A1 Bold Bold"/>
              </a:rPr>
              <a:t>   발전과제</a:t>
            </a:r>
            <a:endParaRPr lang="ko-KR" altLang="en-US" sz="5500" b="1" spc="-22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31" name="그룹 30"/>
          <p:cNvGrpSpPr/>
          <p:nvPr/>
        </p:nvGrpSpPr>
        <p:grpSpPr>
          <a:xfrm rot="0">
            <a:off x="1075129" y="785522"/>
            <a:ext cx="1462312" cy="1191924"/>
            <a:chOff x="1075129" y="785522"/>
            <a:chExt cx="1462312" cy="1191924"/>
          </a:xfrm>
        </p:grpSpPr>
        <p:grpSp>
          <p:nvGrpSpPr>
            <p:cNvPr id="32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33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34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35" name="TextBox 19"/>
            <p:cNvSpPr txBox="1"/>
            <p:nvPr/>
          </p:nvSpPr>
          <p:spPr>
            <a:xfrm>
              <a:off x="1075129" y="1065928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3.1</a:t>
              </a:r>
              <a:endPara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grpSp>
        <p:nvGrpSpPr>
          <p:cNvPr id="101" name="Group 7"/>
          <p:cNvGrpSpPr/>
          <p:nvPr/>
        </p:nvGrpSpPr>
        <p:grpSpPr>
          <a:xfrm rot="0">
            <a:off x="3170889" y="3233650"/>
            <a:ext cx="5519458" cy="6143954"/>
            <a:chOff x="0" y="0"/>
            <a:chExt cx="4114800" cy="6842188"/>
          </a:xfrm>
        </p:grpSpPr>
        <p:grpSp>
          <p:nvGrpSpPr>
            <p:cNvPr id="102" name="Group 8"/>
            <p:cNvGrpSpPr/>
            <p:nvPr/>
          </p:nvGrpSpPr>
          <p:grpSpPr>
            <a:xfrm rot="0"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103" name="Freeform 9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104" name="TextBox 1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105" name="AutoShape 11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>
                  <a:alpha val="100000"/>
                </a:srgbClr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6" name="AutoShape 12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>
                  <a:alpha val="100000"/>
                </a:srgbClr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07" name="TextBox 13"/>
          <p:cNvSpPr txBox="1"/>
          <p:nvPr/>
        </p:nvSpPr>
        <p:spPr>
          <a:xfrm>
            <a:off x="3703781" y="4274239"/>
            <a:ext cx="4453673" cy="502463"/>
          </a:xfrm>
          <a:prstGeom prst="rect">
            <a:avLst/>
          </a:prstGeom>
          <a:solidFill>
            <a:schemeClr val="lt1"/>
          </a:solidFill>
          <a:ln>
            <a:solidFill>
              <a:srgbClr val="0b3b7b"/>
            </a:solidFill>
          </a:ln>
        </p:spPr>
        <p:txBody>
          <a:bodyPr wrap="square" lIns="0" tIns="0" rIns="0" bIns="0" anchor="t">
            <a:spAutoFit/>
          </a:bodyPr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-80" normalizeH="0" baseline="0" mc:Ignorable="hp" hp:hslEmbossed="0">
                <a:solidFill>
                  <a:srgbClr val="454545"/>
                </a:solidFill>
                <a:ea typeface="Gothic A1 Bold"/>
              </a:rPr>
              <a:t>일부 데이터셋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-80" normalizeH="0" baseline="0" mc:Ignorable="hp" hp:hslEmbossed="0">
              <a:solidFill>
                <a:srgbClr val="454545"/>
              </a:solidFill>
              <a:ea typeface="Gothic A1 Bold"/>
            </a:endParaRPr>
          </a:p>
        </p:txBody>
      </p:sp>
      <p:sp>
        <p:nvSpPr>
          <p:cNvPr id="108" name="TextBox 14"/>
          <p:cNvSpPr txBox="1"/>
          <p:nvPr/>
        </p:nvSpPr>
        <p:spPr>
          <a:xfrm>
            <a:off x="3397715" y="7364835"/>
            <a:ext cx="5519458" cy="13670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p>
            <a:pPr marL="462500" lvl="0" indent="-462500" algn="l" defTabSz="914400" rtl="0" eaLnBrk="1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Gothic A1 Medium"/>
              </a:rPr>
              <a:t>사용자 화면에서 원본데이터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Gothic A1 Medium"/>
              </a:rPr>
              <a:t>Mapping List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Gothic A1 Medium"/>
              </a:rPr>
              <a:t>를 연결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595959"/>
              </a:solidFill>
              <a:latin typeface="Gothic A1 Medium"/>
            </a:endParaRPr>
          </a:p>
          <a:p>
            <a:pPr marL="462500" lvl="0" indent="-462500" algn="l" defTabSz="914400" rtl="0" eaLnBrk="1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AutoNum type="circleNumDbPlain"/>
              <a:defRPr/>
            </a:pP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595959"/>
              </a:solidFill>
              <a:latin typeface="Gothic A1 Medium"/>
            </a:endParaRPr>
          </a:p>
          <a:p>
            <a:pPr marL="462500" lvl="0" indent="-462500" algn="l" defTabSz="914400" rtl="0" eaLnBrk="1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Gothic A1 Medium"/>
              </a:rPr>
              <a:t>사용자 화면에서 컬럼을 직접 입력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595959"/>
              </a:solidFill>
              <a:latin typeface="Gothic A1 Medium"/>
            </a:endParaRPr>
          </a:p>
        </p:txBody>
      </p:sp>
      <p:grpSp>
        <p:nvGrpSpPr>
          <p:cNvPr id="109" name="Group 15"/>
          <p:cNvGrpSpPr/>
          <p:nvPr/>
        </p:nvGrpSpPr>
        <p:grpSpPr>
          <a:xfrm rot="0">
            <a:off x="4994159" y="2572794"/>
            <a:ext cx="1626900" cy="1321712"/>
            <a:chOff x="-1" y="0"/>
            <a:chExt cx="1918430" cy="1762283"/>
          </a:xfrm>
        </p:grpSpPr>
        <p:grpSp>
          <p:nvGrpSpPr>
            <p:cNvPr id="110" name="Group 16"/>
            <p:cNvGrpSpPr/>
            <p:nvPr/>
          </p:nvGrpSpPr>
          <p:grpSpPr>
            <a:xfrm rot="0">
              <a:off x="82004" y="0"/>
              <a:ext cx="1754419" cy="1762283"/>
              <a:chOff x="1813" y="0"/>
              <a:chExt cx="809173" cy="812800"/>
            </a:xfrm>
          </p:grpSpPr>
          <p:sp>
            <p:nvSpPr>
              <p:cNvPr id="111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112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113" name="TextBox 19"/>
            <p:cNvSpPr txBox="1"/>
            <p:nvPr/>
          </p:nvSpPr>
          <p:spPr>
            <a:xfrm>
              <a:off x="-3" y="408063"/>
              <a:ext cx="1918428" cy="96837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01</a:t>
              </a:r>
              <a:endParaRPr xmlns:mc="http://schemas.openxmlformats.org/markup-compatibility/2006" xmlns:hp="http://schemas.haansoft.com/office/presentation/8.0" kumimoji="0" lang="en-US" sz="4799" b="1" i="0" u="none" strike="noStrike" kern="1200" cap="none" spc="47" normalizeH="0" baseline="0" mc:Ignorable="hp" hp:hslEmbossed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114" name="AutoShape 20"/>
          <p:cNvSpPr/>
          <p:nvPr/>
        </p:nvSpPr>
        <p:spPr>
          <a:xfrm>
            <a:off x="3492780" y="6818145"/>
            <a:ext cx="4629659" cy="0"/>
          </a:xfrm>
          <a:prstGeom prst="line">
            <a:avLst/>
          </a:prstGeom>
          <a:ln w="19050" cap="flat">
            <a:solidFill>
              <a:srgbClr val="1fa1e4">
                <a:alpha val="100000"/>
              </a:srgbClr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900" b="1" i="0" u="none" strike="noStrike" kern="1200" cap="none" spc="0" normalizeH="0" baseline="0" mc:Ignorable="hp" hp:hslEmbossed="0">
              <a:solidFill>
                <a:srgbClr val="454545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115" name="Group 21"/>
          <p:cNvGrpSpPr/>
          <p:nvPr/>
        </p:nvGrpSpPr>
        <p:grpSpPr>
          <a:xfrm rot="0">
            <a:off x="9673262" y="3233650"/>
            <a:ext cx="5519456" cy="6143954"/>
            <a:chOff x="0" y="0"/>
            <a:chExt cx="4114800" cy="6842188"/>
          </a:xfrm>
        </p:grpSpPr>
        <p:grpSp>
          <p:nvGrpSpPr>
            <p:cNvPr id="116" name="Group 22"/>
            <p:cNvGrpSpPr/>
            <p:nvPr/>
          </p:nvGrpSpPr>
          <p:grpSpPr>
            <a:xfrm rot="0"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117" name="Freeform 23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118" name="TextBox 2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119" name="AutoShape 25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>
                  <a:alpha val="100000"/>
                </a:srgbClr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0" name="AutoShape 26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>
                  <a:alpha val="100000"/>
                </a:srgbClr>
              </a:solidFill>
              <a:prstDash val="solid"/>
              <a:headEnd w="sm" len="sm"/>
              <a:tailEnd w="sm" len="sm"/>
            </a:ln>
          </p:spPr>
          <p:txBody>
            <a:bodyPr wrap="square"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grpSp>
        <p:nvGrpSpPr>
          <p:cNvPr id="121" name="Group 27"/>
          <p:cNvGrpSpPr/>
          <p:nvPr/>
        </p:nvGrpSpPr>
        <p:grpSpPr>
          <a:xfrm rot="0">
            <a:off x="11732952" y="2572794"/>
            <a:ext cx="1626900" cy="1321712"/>
            <a:chOff x="0" y="0"/>
            <a:chExt cx="1918431" cy="1762283"/>
          </a:xfrm>
        </p:grpSpPr>
        <p:grpSp>
          <p:nvGrpSpPr>
            <p:cNvPr id="122" name="Group 28"/>
            <p:cNvGrpSpPr/>
            <p:nvPr/>
          </p:nvGrpSpPr>
          <p:grpSpPr>
            <a:xfrm rot="0"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123" name="Freeform 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124" name="TextBox 3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125" name="TextBox 31"/>
            <p:cNvSpPr txBox="1"/>
            <p:nvPr/>
          </p:nvSpPr>
          <p:spPr>
            <a:xfrm>
              <a:off x="0" y="408064"/>
              <a:ext cx="1918429" cy="96837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02</a:t>
              </a:r>
              <a:endParaRPr xmlns:mc="http://schemas.openxmlformats.org/markup-compatibility/2006" xmlns:hp="http://schemas.haansoft.com/office/presentation/8.0" kumimoji="0" lang="en-US" sz="4799" b="1" i="0" u="none" strike="noStrike" kern="1200" cap="none" spc="47" normalizeH="0" baseline="0" mc:Ignorable="hp" hp:hslEmbossed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126" name="TextBox 32"/>
          <p:cNvSpPr txBox="1"/>
          <p:nvPr/>
        </p:nvSpPr>
        <p:spPr>
          <a:xfrm>
            <a:off x="10319566" y="4274239"/>
            <a:ext cx="4453672" cy="502463"/>
          </a:xfrm>
          <a:prstGeom prst="rect">
            <a:avLst/>
          </a:prstGeom>
          <a:solidFill>
            <a:schemeClr val="lt1"/>
          </a:solidFill>
          <a:ln>
            <a:solidFill>
              <a:srgbClr val="0b3b7b"/>
            </a:solidFill>
          </a:ln>
        </p:spPr>
        <p:txBody>
          <a:bodyPr wrap="square" lIns="0" tIns="0" rIns="0" bIns="0" anchor="t">
            <a:spAutoFit/>
          </a:bodyPr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-80" normalizeH="0" baseline="0" mc:Ignorable="hp" hp:hslEmbossed="0">
                <a:solidFill>
                  <a:srgbClr val="454545"/>
                </a:solidFill>
                <a:ea typeface="Gothic A1 Bold"/>
              </a:rPr>
              <a:t>증분데이터 처리 불가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-80" normalizeH="0" baseline="0" mc:Ignorable="hp" hp:hslEmbossed="0">
              <a:solidFill>
                <a:srgbClr val="454545"/>
              </a:solidFill>
              <a:ea typeface="Gothic A1 Bold"/>
            </a:endParaRPr>
          </a:p>
        </p:txBody>
      </p:sp>
      <p:sp>
        <p:nvSpPr>
          <p:cNvPr id="127" name="TextBox 33"/>
          <p:cNvSpPr txBox="1"/>
          <p:nvPr/>
        </p:nvSpPr>
        <p:spPr>
          <a:xfrm>
            <a:off x="9900088" y="7364834"/>
            <a:ext cx="4873150" cy="13695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p>
            <a:pPr marL="462500" lvl="0" indent="-462500" algn="l" defTabSz="914400" rtl="0" eaLnBrk="1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Gothic A1 Medium"/>
              </a:rPr>
              <a:t>Batch </a:t>
            </a: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Gothic A1 Medium"/>
              </a:rPr>
              <a:t>파일을 이용하여 지정된 시간에 프로그램을</a:t>
            </a:r>
            <a:r>
              <a:rPr xmlns:mc="http://schemas.openxmlformats.org/markup-compatibility/2006" xmlns:hp="http://schemas.haansoft.com/office/presentation/8.0" kumimoji="0" lang="en-US" altLang="ko-KR" sz="23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Gothic A1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Gothic A1 Medium"/>
              </a:rPr>
              <a:t>자동실행하여 </a:t>
            </a:r>
            <a:endPara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<a:solidFill>
                <a:srgbClr val="595959"/>
              </a:solidFill>
              <a:latin typeface="Gothic A1 Medium"/>
            </a:endParaRPr>
          </a:p>
          <a:p>
            <a:pPr marL="0" lvl="0" indent="0" algn="l" defTabSz="914400" rtl="0" eaLnBrk="1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Gothic A1 Medium"/>
              </a:rPr>
              <a:t>     데이터를 실시간으로 받아오는    </a:t>
            </a:r>
            <a:endPara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<a:solidFill>
                <a:srgbClr val="595959"/>
              </a:solidFill>
              <a:latin typeface="Gothic A1 Medium"/>
            </a:endParaRPr>
          </a:p>
          <a:p>
            <a:pPr marL="0" lvl="0" indent="0" algn="l" defTabSz="914400" rtl="0" eaLnBrk="1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Gothic A1 Medium"/>
              </a:rPr>
              <a:t>     방식</a:t>
            </a:r>
            <a:endPara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<a:solidFill>
                <a:srgbClr val="595959"/>
              </a:solidFill>
              <a:latin typeface="Gothic A1 Medium"/>
            </a:endParaRPr>
          </a:p>
        </p:txBody>
      </p:sp>
      <p:sp>
        <p:nvSpPr>
          <p:cNvPr id="128" name="AutoShape 34"/>
          <p:cNvSpPr/>
          <p:nvPr/>
        </p:nvSpPr>
        <p:spPr>
          <a:xfrm>
            <a:off x="9995153" y="6818145"/>
            <a:ext cx="4629659" cy="0"/>
          </a:xfrm>
          <a:prstGeom prst="line">
            <a:avLst/>
          </a:prstGeom>
          <a:ln w="19050" cap="flat">
            <a:solidFill>
              <a:srgbClr val="1fa1e4">
                <a:alpha val="100000"/>
              </a:srgbClr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900" b="1" i="0" u="none" strike="noStrike" kern="1200" cap="none" spc="0" normalizeH="0" baseline="0" mc:Ignorable="hp" hp:hslEmbossed="0">
              <a:solidFill>
                <a:srgbClr val="454545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7" name="TextBox 13"/>
          <p:cNvSpPr txBox="1"/>
          <p:nvPr/>
        </p:nvSpPr>
        <p:spPr>
          <a:xfrm>
            <a:off x="3700152" y="5635201"/>
            <a:ext cx="4453673" cy="502463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0b3b7b">
                <a:alpha val="100000"/>
              </a:srgbClr>
            </a:solidFill>
          </a:ln>
        </p:spPr>
        <p:txBody>
          <a:bodyPr wrap="square" lIns="0" tIns="0" rIns="0" bIns="0" anchor="t">
            <a:spAutoFit/>
          </a:bodyPr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-80" normalizeH="0" baseline="0" mc:Ignorable="hp" hp:hslEmbossed="0">
                <a:solidFill>
                  <a:srgbClr val="454545"/>
                </a:solidFill>
                <a:ea typeface="Gothic A1 Bold"/>
              </a:rPr>
              <a:t>모든 데이터셋 매핑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-80" normalizeH="0" baseline="0" mc:Ignorable="hp" hp:hslEmbossed="0">
              <a:solidFill>
                <a:srgbClr val="454545"/>
              </a:solidFill>
              <a:ea typeface="Gothic A1 Bold"/>
            </a:endParaRPr>
          </a:p>
        </p:txBody>
      </p:sp>
      <p:sp>
        <p:nvSpPr>
          <p:cNvPr id="158" name="TextBox 32"/>
          <p:cNvSpPr txBox="1"/>
          <p:nvPr/>
        </p:nvSpPr>
        <p:spPr>
          <a:xfrm>
            <a:off x="10315936" y="5635201"/>
            <a:ext cx="4453672" cy="502463"/>
          </a:xfrm>
          <a:prstGeom prst="rect">
            <a:avLst/>
          </a:prstGeom>
          <a:solidFill>
            <a:srgbClr val="ffffff">
              <a:alpha val="100000"/>
            </a:srgbClr>
          </a:solidFill>
          <a:ln>
            <a:solidFill>
              <a:srgbClr val="0b3b7b">
                <a:alpha val="100000"/>
              </a:srgbClr>
            </a:solidFill>
          </a:ln>
        </p:spPr>
        <p:txBody>
          <a:bodyPr wrap="square" lIns="0" tIns="0" rIns="0" bIns="0" anchor="t">
            <a:spAutoFit/>
          </a:bodyPr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-80" normalizeH="0" baseline="0" mc:Ignorable="hp" hp:hslEmbossed="0">
                <a:solidFill>
                  <a:srgbClr val="454545"/>
                </a:solidFill>
                <a:ea typeface="Gothic A1 Bold"/>
              </a:rPr>
              <a:t>실시간 증분데이터 처리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-80" normalizeH="0" baseline="0" mc:Ignorable="hp" hp:hslEmbossed="0">
              <a:solidFill>
                <a:srgbClr val="454545"/>
              </a:solidFill>
              <a:ea typeface="Gothic A1 Bold"/>
            </a:endParaRPr>
          </a:p>
        </p:txBody>
      </p:sp>
      <p:sp>
        <p:nvSpPr>
          <p:cNvPr id="159" name="아래쪽 화살표 158"/>
          <p:cNvSpPr/>
          <p:nvPr/>
        </p:nvSpPr>
        <p:spPr>
          <a:xfrm>
            <a:off x="5807609" y="5003529"/>
            <a:ext cx="484632" cy="489204"/>
          </a:xfrm>
          <a:prstGeom prst="downArrow">
            <a:avLst>
              <a:gd name="adj1" fmla="val 50000"/>
              <a:gd name="adj2" fmla="val 5318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60" name="아래쪽 화살표 159"/>
          <p:cNvSpPr/>
          <p:nvPr/>
        </p:nvSpPr>
        <p:spPr>
          <a:xfrm>
            <a:off x="12300456" y="5003529"/>
            <a:ext cx="484632" cy="489204"/>
          </a:xfrm>
          <a:prstGeom prst="downArrow">
            <a:avLst>
              <a:gd name="adj1" fmla="val 50000"/>
              <a:gd name="adj2" fmla="val 53183"/>
            </a:avLst>
          </a:prstGeom>
          <a:solidFill>
            <a:srgbClr val="ff0000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61" name="TextBox 13"/>
          <p:cNvSpPr txBox="1"/>
          <p:nvPr/>
        </p:nvSpPr>
        <p:spPr>
          <a:xfrm>
            <a:off x="4867329" y="6566913"/>
            <a:ext cx="2119318" cy="502463"/>
          </a:xfrm>
          <a:prstGeom prst="rect">
            <a:avLst/>
          </a:prstGeom>
          <a:solidFill>
            <a:srgbClr val="fff7cc">
              <a:alpha val="100000"/>
            </a:srgbClr>
          </a:solidFill>
          <a:ln w="28575">
            <a:solidFill>
              <a:srgbClr val="1fa1e4">
                <a:alpha val="100000"/>
              </a:srgbClr>
            </a:solidFill>
          </a:ln>
        </p:spPr>
        <p:txBody>
          <a:bodyPr wrap="square" lIns="0" tIns="0" rIns="0" bIns="0" anchor="t">
            <a:spAutoFit/>
          </a:bodyPr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-80" normalizeH="0" baseline="0" mc:Ignorable="hp" hp:hslEmbossed="0">
                <a:solidFill>
                  <a:srgbClr val="454545"/>
                </a:solidFill>
                <a:ea typeface="Gothic A1 Bold"/>
              </a:rPr>
              <a:t>HOW TO</a:t>
            </a:r>
            <a:endParaRPr xmlns:mc="http://schemas.openxmlformats.org/markup-compatibility/2006" xmlns:hp="http://schemas.haansoft.com/office/presentation/8.0" kumimoji="0" lang="en-US" altLang="ko-KR" sz="2500" b="1" i="0" u="none" strike="noStrike" kern="1200" cap="none" spc="-80" normalizeH="0" baseline="0" mc:Ignorable="hp" hp:hslEmbossed="0">
              <a:solidFill>
                <a:srgbClr val="454545"/>
              </a:solidFill>
              <a:ea typeface="Gothic A1 Bold"/>
            </a:endParaRPr>
          </a:p>
        </p:txBody>
      </p:sp>
      <p:sp>
        <p:nvSpPr>
          <p:cNvPr id="162" name="TextBox 13"/>
          <p:cNvSpPr txBox="1"/>
          <p:nvPr/>
        </p:nvSpPr>
        <p:spPr>
          <a:xfrm>
            <a:off x="11373330" y="6566913"/>
            <a:ext cx="2119318" cy="502463"/>
          </a:xfrm>
          <a:prstGeom prst="rect">
            <a:avLst/>
          </a:prstGeom>
          <a:solidFill>
            <a:srgbClr val="fff7cc">
              <a:alpha val="100000"/>
            </a:srgbClr>
          </a:solidFill>
          <a:ln w="28575">
            <a:solidFill>
              <a:srgbClr val="1fa1e4">
                <a:alpha val="100000"/>
              </a:srgbClr>
            </a:solidFill>
          </a:ln>
        </p:spPr>
        <p:txBody>
          <a:bodyPr wrap="square" lIns="0" tIns="0" rIns="0" bIns="0" anchor="t">
            <a:spAutoFit/>
          </a:bodyPr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-80" normalizeH="0" baseline="0" mc:Ignorable="hp" hp:hslEmbossed="0">
                <a:solidFill>
                  <a:srgbClr val="454545"/>
                </a:solidFill>
                <a:ea typeface="Gothic A1 Bold"/>
              </a:rPr>
              <a:t>HOW TO</a:t>
            </a:r>
            <a:endParaRPr xmlns:mc="http://schemas.openxmlformats.org/markup-compatibility/2006" xmlns:hp="http://schemas.haansoft.com/office/presentation/8.0" kumimoji="0" lang="en-US" altLang="ko-KR" sz="2500" b="1" i="0" u="none" strike="noStrike" kern="1200" cap="none" spc="-80" normalizeH="0" baseline="0" mc:Ignorable="hp" hp:hslEmbossed="0">
              <a:solidFill>
                <a:srgbClr val="454545"/>
              </a:solidFill>
              <a:ea typeface="Gothic A1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 rot="0">
            <a:off x="-106109" y="-115661"/>
            <a:ext cx="18500216" cy="518101"/>
            <a:chOff x="0" y="0"/>
            <a:chExt cx="4872485" cy="13645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26" name="AutoShape 26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273629" y="1017814"/>
            <a:ext cx="11970667" cy="8300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altLang="ko-KR" sz="5500" b="1" spc="-220">
                <a:solidFill>
                  <a:srgbClr val="1fa1e4"/>
                </a:solidFill>
                <a:ea typeface="Gothic A1 Bold Bold"/>
              </a:rPr>
              <a:t>3.3</a:t>
            </a:r>
            <a:r>
              <a:rPr lang="ko-KR" altLang="en-US" sz="5500" b="1" spc="-220">
                <a:solidFill>
                  <a:srgbClr val="1fa1e4"/>
                </a:solidFill>
                <a:ea typeface="Gothic A1 Bold Bold"/>
              </a:rPr>
              <a:t>   회의록</a:t>
            </a:r>
            <a:endParaRPr lang="ko-KR" altLang="en-US" sz="5500" b="1" spc="-22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31" name="그룹 30"/>
          <p:cNvGrpSpPr/>
          <p:nvPr/>
        </p:nvGrpSpPr>
        <p:grpSpPr>
          <a:xfrm rot="0">
            <a:off x="1075129" y="785522"/>
            <a:ext cx="1462312" cy="1191924"/>
            <a:chOff x="1075129" y="785522"/>
            <a:chExt cx="1462312" cy="1191924"/>
          </a:xfrm>
        </p:grpSpPr>
        <p:grpSp>
          <p:nvGrpSpPr>
            <p:cNvPr id="32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33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34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35" name="TextBox 19"/>
            <p:cNvSpPr txBox="1"/>
            <p:nvPr/>
          </p:nvSpPr>
          <p:spPr>
            <a:xfrm>
              <a:off x="1075129" y="1065928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3.2</a:t>
              </a:r>
              <a:endPara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rcRect l="9800" t="11780" r="6330" b="22080"/>
          <a:stretch>
            <a:fillRect/>
          </a:stretch>
        </p:blipFill>
        <p:spPr>
          <a:xfrm>
            <a:off x="1075129" y="2497185"/>
            <a:ext cx="9203006" cy="5443848"/>
          </a:xfrm>
          <a:prstGeom prst="rect">
            <a:avLst/>
          </a:prstGeom>
        </p:spPr>
      </p:pic>
      <p:sp>
        <p:nvSpPr>
          <p:cNvPr id="37" name="가로 글상자 36"/>
          <p:cNvSpPr txBox="1"/>
          <p:nvPr/>
        </p:nvSpPr>
        <p:spPr>
          <a:xfrm>
            <a:off x="2985135" y="8059809"/>
            <a:ext cx="5383530" cy="410487"/>
          </a:xfrm>
          <a:prstGeom prst="rect">
            <a:avLst/>
          </a:prstGeom>
        </p:spPr>
        <p:txBody>
          <a:bodyPr wrap="none">
            <a:spAutoFit/>
          </a:bodyPr>
          <a:p>
            <a:pPr lvl="0" algn="ctr">
              <a:defRPr/>
            </a:pPr>
            <a:r>
              <a:rPr lang="ko-KR" altLang="en-US" sz="2100" b="1"/>
              <a:t>① </a:t>
            </a:r>
            <a:r>
              <a:rPr lang="en-US" altLang="ko-KR" sz="2100" b="1"/>
              <a:t>11</a:t>
            </a:r>
            <a:r>
              <a:rPr lang="ko-KR" altLang="en-US" sz="2100" b="1"/>
              <a:t>월 </a:t>
            </a:r>
            <a:r>
              <a:rPr lang="en-US" altLang="ko-KR" sz="2100" b="1"/>
              <a:t>23</a:t>
            </a:r>
            <a:r>
              <a:rPr lang="ko-KR" altLang="en-US" sz="2100" b="1"/>
              <a:t>일 본격적으로 프로젝트 설계 시작</a:t>
            </a:r>
            <a:endParaRPr lang="ko-KR" altLang="en-US" sz="2100" b="1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56180" y="758178"/>
            <a:ext cx="6366772" cy="8770644"/>
          </a:xfrm>
          <a:prstGeom prst="rect">
            <a:avLst/>
          </a:prstGeom>
        </p:spPr>
      </p:pic>
      <p:sp>
        <p:nvSpPr>
          <p:cNvPr id="39" name="가로 글상자 38"/>
          <p:cNvSpPr txBox="1"/>
          <p:nvPr/>
        </p:nvSpPr>
        <p:spPr>
          <a:xfrm>
            <a:off x="12767041" y="9541119"/>
            <a:ext cx="2145049" cy="365748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② 요구사항 정리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0">
            <a:off x="-106109" y="-115661"/>
            <a:ext cx="18500216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350139" y="4894769"/>
            <a:ext cx="8464536" cy="8350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altLang="ko-KR" sz="10000" b="1" spc="-220">
                <a:solidFill>
                  <a:srgbClr val="1fa1e4"/>
                </a:solidFill>
                <a:ea typeface="Gothic A1 Bold Bold"/>
              </a:rPr>
              <a:t>2.1</a:t>
            </a:r>
            <a:r>
              <a:rPr lang="ko-KR" altLang="en-US" sz="10000" b="1" spc="-220">
                <a:solidFill>
                  <a:srgbClr val="1fa1e4"/>
                </a:solidFill>
                <a:ea typeface="Gothic A1 Bold Bold"/>
              </a:rPr>
              <a:t> 개발배경</a:t>
            </a:r>
            <a:endParaRPr lang="ko-KR" altLang="en-US" sz="10000" b="1" spc="-22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21" name="그룹 20"/>
          <p:cNvGrpSpPr/>
          <p:nvPr/>
        </p:nvGrpSpPr>
        <p:grpSpPr>
          <a:xfrm rot="0">
            <a:off x="5287941" y="3949732"/>
            <a:ext cx="2948749" cy="2403511"/>
            <a:chOff x="1056685" y="785522"/>
            <a:chExt cx="1462312" cy="1191923"/>
          </a:xfrm>
        </p:grpSpPr>
        <p:grpSp>
          <p:nvGrpSpPr>
            <p:cNvPr id="22" name="Group 16"/>
            <p:cNvGrpSpPr/>
            <p:nvPr/>
          </p:nvGrpSpPr>
          <p:grpSpPr>
            <a:xfrm rot="0">
              <a:off x="1170723" y="785522"/>
              <a:ext cx="1205977" cy="1191923"/>
              <a:chOff x="1813" y="0"/>
              <a:chExt cx="809173" cy="812800"/>
            </a:xfrm>
          </p:grpSpPr>
          <p:sp>
            <p:nvSpPr>
              <p:cNvPr id="23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0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24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0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25" name="TextBox 19"/>
            <p:cNvSpPr txBox="1"/>
            <p:nvPr/>
          </p:nvSpPr>
          <p:spPr>
            <a:xfrm>
              <a:off x="1056685" y="1307233"/>
              <a:ext cx="1462312" cy="363148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0000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1.1</a:t>
              </a:r>
              <a:endParaRPr xmlns:mc="http://schemas.openxmlformats.org/markup-compatibility/2006" xmlns:hp="http://schemas.haansoft.com/office/presentation/8.0" kumimoji="0" lang="en-US" altLang="ko-KR" sz="10000" b="1" i="0" u="none" strike="noStrike" kern="1200" cap="none" spc="47" normalizeH="0" baseline="0" mc:Ignorable="hp" hp:hslEmbossed="0">
                <a:solidFill>
                  <a:srgbClr val="ffffff"/>
                </a:solidFill>
                <a:latin typeface="Montserrat Extra-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 rot="0">
            <a:off x="-106109" y="-115661"/>
            <a:ext cx="18500216" cy="518101"/>
            <a:chOff x="0" y="0"/>
            <a:chExt cx="4872485" cy="13645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26" name="AutoShape 26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273629" y="1017814"/>
            <a:ext cx="11970667" cy="8300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altLang="ko-KR" sz="5500" b="1" spc="-220">
                <a:solidFill>
                  <a:srgbClr val="1fa1e4"/>
                </a:solidFill>
                <a:ea typeface="Gothic A1 Bold Bold"/>
              </a:rPr>
              <a:t>3.3</a:t>
            </a:r>
            <a:r>
              <a:rPr lang="ko-KR" altLang="en-US" sz="5500" b="1" spc="-220">
                <a:solidFill>
                  <a:srgbClr val="1fa1e4"/>
                </a:solidFill>
                <a:ea typeface="Gothic A1 Bold Bold"/>
              </a:rPr>
              <a:t>   회의록</a:t>
            </a:r>
            <a:endParaRPr lang="ko-KR" altLang="en-US" sz="5500" b="1" spc="-22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8444" y="2572794"/>
            <a:ext cx="4906012" cy="6628607"/>
          </a:xfrm>
          <a:prstGeom prst="rect">
            <a:avLst/>
          </a:prstGeom>
        </p:spPr>
      </p:pic>
      <p:sp>
        <p:nvSpPr>
          <p:cNvPr id="39" name="가로 글상자 38"/>
          <p:cNvSpPr txBox="1"/>
          <p:nvPr/>
        </p:nvSpPr>
        <p:spPr>
          <a:xfrm>
            <a:off x="1583100" y="9314884"/>
            <a:ext cx="2401954" cy="360611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b="1"/>
              <a:t>③ 테이블 정의 스케치</a:t>
            </a:r>
            <a:endParaRPr lang="ko-KR" altLang="en-US" b="1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1595" y="2572794"/>
            <a:ext cx="5065803" cy="6628607"/>
          </a:xfrm>
          <a:prstGeom prst="rect">
            <a:avLst/>
          </a:prstGeom>
        </p:spPr>
      </p:pic>
      <p:sp>
        <p:nvSpPr>
          <p:cNvPr id="41" name="가로 글상자 40"/>
          <p:cNvSpPr txBox="1"/>
          <p:nvPr/>
        </p:nvSpPr>
        <p:spPr>
          <a:xfrm>
            <a:off x="6951339" y="9308814"/>
            <a:ext cx="2308543" cy="366681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④ 서비스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스케치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6200000">
            <a:off x="12394813" y="4242639"/>
            <a:ext cx="3601145" cy="6531205"/>
          </a:xfrm>
          <a:prstGeom prst="rect">
            <a:avLst/>
          </a:prstGeom>
        </p:spPr>
      </p:pic>
      <p:sp>
        <p:nvSpPr>
          <p:cNvPr id="43" name="가로 글상자 42"/>
          <p:cNvSpPr txBox="1"/>
          <p:nvPr/>
        </p:nvSpPr>
        <p:spPr>
          <a:xfrm>
            <a:off x="13082517" y="9377604"/>
            <a:ext cx="2145049" cy="365157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⑥ 아키텍쳐 스케치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/>
          <a:srcRect l="11760" t="10470" r="14740" b="34800"/>
          <a:stretch>
            <a:fillRect/>
          </a:stretch>
        </p:blipFill>
        <p:spPr>
          <a:xfrm>
            <a:off x="10892057" y="758178"/>
            <a:ext cx="6525971" cy="4869285"/>
          </a:xfrm>
          <a:prstGeom prst="rect">
            <a:avLst/>
          </a:prstGeom>
        </p:spPr>
      </p:pic>
      <p:sp>
        <p:nvSpPr>
          <p:cNvPr id="46" name="가로 글상자 45"/>
          <p:cNvSpPr txBox="1"/>
          <p:nvPr/>
        </p:nvSpPr>
        <p:spPr>
          <a:xfrm>
            <a:off x="14512239" y="4009365"/>
            <a:ext cx="2145049" cy="365157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⑤ 제약사항 메모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52" name="그룹 51"/>
          <p:cNvGrpSpPr/>
          <p:nvPr/>
        </p:nvGrpSpPr>
        <p:grpSpPr>
          <a:xfrm rot="0">
            <a:off x="1075129" y="785522"/>
            <a:ext cx="1462312" cy="1191924"/>
            <a:chOff x="1075129" y="785522"/>
            <a:chExt cx="1462312" cy="1191924"/>
          </a:xfrm>
        </p:grpSpPr>
        <p:grpSp>
          <p:nvGrpSpPr>
            <p:cNvPr id="53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54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55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56" name="TextBox 19"/>
            <p:cNvSpPr txBox="1"/>
            <p:nvPr/>
          </p:nvSpPr>
          <p:spPr>
            <a:xfrm>
              <a:off x="1075129" y="1065928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3.2</a:t>
              </a:r>
              <a:endPara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<a:solidFill>
                  <a:srgbClr val="ffffff"/>
                </a:solidFill>
                <a:latin typeface="Montserrat Extra-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 rot="0">
            <a:off x="-106109" y="-115661"/>
            <a:ext cx="18500216" cy="518101"/>
            <a:chOff x="0" y="0"/>
            <a:chExt cx="4872485" cy="13645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26" name="AutoShape 26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273629" y="1017814"/>
            <a:ext cx="11970667" cy="8300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altLang="ko-KR" sz="5500" b="1" spc="-220">
                <a:solidFill>
                  <a:srgbClr val="1fa1e4"/>
                </a:solidFill>
                <a:ea typeface="Gothic A1 Bold Bold"/>
              </a:rPr>
              <a:t>3.3</a:t>
            </a:r>
            <a:r>
              <a:rPr lang="ko-KR" altLang="en-US" sz="5500" b="1" spc="-220">
                <a:solidFill>
                  <a:srgbClr val="1fa1e4"/>
                </a:solidFill>
                <a:ea typeface="Gothic A1 Bold Bold"/>
              </a:rPr>
              <a:t>   회의록</a:t>
            </a:r>
            <a:endParaRPr lang="ko-KR" altLang="en-US" sz="5500" b="1" spc="-220">
              <a:solidFill>
                <a:srgbClr val="1fa1e4"/>
              </a:solidFill>
              <a:ea typeface="Gothic A1 Bold Bold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1119" y="2345967"/>
            <a:ext cx="15605761" cy="6979920"/>
          </a:xfrm>
          <a:prstGeom prst="rect">
            <a:avLst/>
          </a:prstGeom>
        </p:spPr>
      </p:pic>
      <p:sp>
        <p:nvSpPr>
          <p:cNvPr id="43" name="가로 글상자 42"/>
          <p:cNvSpPr txBox="1"/>
          <p:nvPr/>
        </p:nvSpPr>
        <p:spPr>
          <a:xfrm>
            <a:off x="7390993" y="9396517"/>
            <a:ext cx="3492014" cy="36470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⑦ 프로젝트 흐름도 스케치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49" name="그룹 48"/>
          <p:cNvGrpSpPr/>
          <p:nvPr/>
        </p:nvGrpSpPr>
        <p:grpSpPr>
          <a:xfrm rot="0">
            <a:off x="1075129" y="785522"/>
            <a:ext cx="1462312" cy="1191924"/>
            <a:chOff x="1075129" y="785522"/>
            <a:chExt cx="1462312" cy="1191924"/>
          </a:xfrm>
        </p:grpSpPr>
        <p:grpSp>
          <p:nvGrpSpPr>
            <p:cNvPr id="50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51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52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53" name="TextBox 19"/>
            <p:cNvSpPr txBox="1"/>
            <p:nvPr/>
          </p:nvSpPr>
          <p:spPr>
            <a:xfrm>
              <a:off x="1075129" y="1065928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3.2</a:t>
              </a:r>
              <a:endPara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<a:solidFill>
                  <a:srgbClr val="ffffff"/>
                </a:solidFill>
                <a:latin typeface="Montserrat Extra-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 rot="0">
            <a:off x="-106109" y="-115661"/>
            <a:ext cx="18500216" cy="518101"/>
            <a:chOff x="0" y="0"/>
            <a:chExt cx="4872485" cy="13645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26" name="AutoShape 26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12295511" y="3514414"/>
            <a:ext cx="6655682" cy="443136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7882206" y="3562040"/>
            <a:ext cx="6655682" cy="433611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3535987" y="3596964"/>
            <a:ext cx="6655680" cy="426626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-779890" y="3595056"/>
            <a:ext cx="6616128" cy="4309633"/>
          </a:xfrm>
          <a:prstGeom prst="rect">
            <a:avLst/>
          </a:prstGeom>
        </p:spPr>
      </p:pic>
      <p:sp>
        <p:nvSpPr>
          <p:cNvPr id="33" name="가로 글상자 32"/>
          <p:cNvSpPr txBox="1"/>
          <p:nvPr/>
        </p:nvSpPr>
        <p:spPr>
          <a:xfrm>
            <a:off x="7390993" y="9226386"/>
            <a:ext cx="3492014" cy="36470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⑧ 그 외 아이디어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스케치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4" name="TextBox 27"/>
          <p:cNvSpPr txBox="1"/>
          <p:nvPr/>
        </p:nvSpPr>
        <p:spPr>
          <a:xfrm>
            <a:off x="1273629" y="1017814"/>
            <a:ext cx="11970667" cy="8300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p>
            <a:pPr marL="0" lvl="0" indent="0" algn="l" defTabSz="914400" rtl="0" eaLnBrk="1" latinLnBrk="0" hangingPunct="1">
              <a:lnSpc>
                <a:spcPts val="6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500" b="1" i="0" u="none" strike="noStrike" kern="1200" cap="none" spc="-220" normalizeH="0" baseline="0" mc:Ignorable="hp" hp:hslEmbossed="0">
                <a:solidFill>
                  <a:srgbClr val="1fa1e4"/>
                </a:solidFill>
                <a:ea typeface="Gothic A1 Bold Bold"/>
              </a:rPr>
              <a:t>3.3</a:t>
            </a:r>
            <a:r>
              <a: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  <a:solidFill>
                  <a:srgbClr val="1fa1e4"/>
                </a:solidFill>
                <a:ea typeface="Gothic A1 Bold Bold"/>
              </a:rPr>
              <a:t>   회의록</a:t>
            </a:r>
            <a:endParaRPr xmlns:mc="http://schemas.openxmlformats.org/markup-compatibility/2006" xmlns:hp="http://schemas.haansoft.com/office/presentation/8.0" kumimoji="0" lang="ko-KR" altLang="en-US" sz="5500" b="1" i="0" u="none" strike="noStrike" kern="1200" cap="none" spc="-220" normalizeH="0" baseline="0" mc:Ignorable="hp" hp:hslEmbossed="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40" name="그룹 39"/>
          <p:cNvGrpSpPr/>
          <p:nvPr/>
        </p:nvGrpSpPr>
        <p:grpSpPr>
          <a:xfrm rot="0">
            <a:off x="1075129" y="785522"/>
            <a:ext cx="1462312" cy="1191924"/>
            <a:chOff x="1075129" y="785522"/>
            <a:chExt cx="1462312" cy="1191924"/>
          </a:xfrm>
        </p:grpSpPr>
        <p:grpSp>
          <p:nvGrpSpPr>
            <p:cNvPr id="41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42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43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44" name="TextBox 19"/>
            <p:cNvSpPr txBox="1"/>
            <p:nvPr/>
          </p:nvSpPr>
          <p:spPr>
            <a:xfrm>
              <a:off x="1075129" y="1065928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3.2</a:t>
              </a:r>
              <a:endPara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<a:solidFill>
                  <a:srgbClr val="ffffff"/>
                </a:solidFill>
                <a:latin typeface="Montserrat Extra-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 rot="0">
            <a:off x="-106109" y="-115661"/>
            <a:ext cx="18500216" cy="518101"/>
            <a:chOff x="0" y="0"/>
            <a:chExt cx="4872485" cy="13645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26" name="AutoShape 26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273629" y="1017814"/>
            <a:ext cx="11970667" cy="83003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altLang="ko-KR" sz="5500" b="1" spc="-220">
                <a:solidFill>
                  <a:srgbClr val="1fa1e4"/>
                </a:solidFill>
                <a:ea typeface="Gothic A1 Bold Bold"/>
              </a:rPr>
              <a:t>Reference</a:t>
            </a:r>
            <a:endParaRPr lang="en-US" altLang="ko-KR" sz="5500" b="1" spc="-22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28" name="가로 글상자 27"/>
          <p:cNvSpPr txBox="1"/>
          <p:nvPr/>
        </p:nvSpPr>
        <p:spPr>
          <a:xfrm>
            <a:off x="1273629" y="2799621"/>
            <a:ext cx="8552361" cy="1303749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4000" b="1"/>
              <a:t>블로그</a:t>
            </a:r>
            <a:r>
              <a:rPr lang="en-US" altLang="ko-KR" sz="4000" b="1"/>
              <a:t>:</a:t>
            </a:r>
            <a:r>
              <a:rPr lang="ko-KR" altLang="en-US" sz="4000" b="1"/>
              <a:t> 만년 꼴지 공대생 세상 이야기</a:t>
            </a:r>
            <a:endParaRPr lang="ko-KR" altLang="en-US" sz="4000" b="1"/>
          </a:p>
          <a:p>
            <a:pPr lvl="0">
              <a:defRPr/>
            </a:pPr>
            <a:r>
              <a:rPr lang="ko-KR" altLang="en-US" sz="4000" b="1"/>
              <a:t>링크</a:t>
            </a:r>
            <a:r>
              <a:rPr lang="en-US" altLang="ko-KR" sz="4000" b="1"/>
              <a:t>:</a:t>
            </a:r>
            <a:r>
              <a:rPr lang="ko-KR" altLang="en-US" sz="4000" b="1"/>
              <a:t> </a:t>
            </a:r>
            <a:r>
              <a:rPr lang="en-US" altLang="ko-KR" sz="4000" b="1">
                <a:hlinkClick r:id="rId2"/>
              </a:rPr>
              <a:t>https://ojt90902.tistory.com/804</a:t>
            </a:r>
            <a:endParaRPr lang="en-US" altLang="ko-KR" sz="4000" b="1"/>
          </a:p>
        </p:txBody>
      </p:sp>
      <p:sp>
        <p:nvSpPr>
          <p:cNvPr id="29" name="가로 글상자 28"/>
          <p:cNvSpPr txBox="1"/>
          <p:nvPr/>
        </p:nvSpPr>
        <p:spPr>
          <a:xfrm>
            <a:off x="1273628" y="4217337"/>
            <a:ext cx="16267612" cy="1304208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도서</a:t>
            </a:r>
            <a:r>
              <a: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이것이 MySQL이다 MySQL 설치부터 PHP, 파이썬 연동까지 한번에!</a:t>
            </a:r>
            <a:r>
              <a: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우재남 저</a:t>
            </a:r>
            <a:r>
              <a: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한빛미디어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0" name="AutoShape 26"/>
          <p:cNvSpPr/>
          <p:nvPr/>
        </p:nvSpPr>
        <p:spPr>
          <a:xfrm>
            <a:off x="1245053" y="2799621"/>
            <a:ext cx="0" cy="1303749"/>
          </a:xfrm>
          <a:prstGeom prst="line">
            <a:avLst/>
          </a:prstGeom>
          <a:ln w="142875" cap="flat">
            <a:solidFill>
              <a:srgbClr val="0b3b7b">
                <a:alpha val="100000"/>
              </a:srgbClr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1" name="AutoShape 26"/>
          <p:cNvSpPr/>
          <p:nvPr/>
        </p:nvSpPr>
        <p:spPr>
          <a:xfrm>
            <a:off x="1245054" y="4217796"/>
            <a:ext cx="0" cy="1303749"/>
          </a:xfrm>
          <a:prstGeom prst="line">
            <a:avLst/>
          </a:prstGeom>
          <a:ln w="142875" cap="flat">
            <a:solidFill>
              <a:srgbClr val="0b3b7b">
                <a:alpha val="100000"/>
              </a:srgbClr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fa1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547279" y="547279"/>
            <a:ext cx="17193440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10"/>
              </a:srgbClr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209" name="Freeform 17"/>
          <p:cNvSpPr/>
          <p:nvPr/>
        </p:nvSpPr>
        <p:spPr>
          <a:xfrm>
            <a:off x="5061114" y="3993174"/>
            <a:ext cx="2387895" cy="2360069"/>
          </a:xfrm>
          <a:custGeom>
            <a:avLst/>
            <a:gd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1000" b="1" i="0" u="none" strike="noStrike" kern="1200" cap="none" spc="0" normalizeH="0" baseline="0" mc:Ignorable="hp" hp:hslEmbossed="0">
              <a:solidFill>
                <a:srgbClr val="1fa1e4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1" name="TextBox 19"/>
          <p:cNvSpPr txBox="1"/>
          <p:nvPr/>
        </p:nvSpPr>
        <p:spPr>
          <a:xfrm>
            <a:off x="5406064" y="5143500"/>
            <a:ext cx="1710480" cy="733425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p>
            <a:pPr marL="0" lvl="0" indent="0" algn="ctr" defTabSz="914400" rtl="0" eaLnBrk="1" latinLnBrk="0" hangingPunct="1">
              <a:lnSpc>
                <a:spcPts val="575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sz="11000" b="1" i="0" u="none" strike="noStrike" kern="1200" cap="none" spc="47" normalizeH="0" baseline="0" mc:Ignorable="hp" hp:hslEmbossed="0">
                <a:solidFill>
                  <a:srgbClr val="1fa1e4"/>
                </a:solidFill>
                <a:latin typeface="Montserrat Extra-Bold"/>
              </a:rPr>
              <a:t>0</a:t>
            </a:r>
            <a:r>
              <a:rPr xmlns:mc="http://schemas.openxmlformats.org/markup-compatibility/2006" xmlns:hp="http://schemas.haansoft.com/office/presentation/8.0" kumimoji="0" lang="en-US" altLang="ko-KR" sz="11000" b="1" i="0" u="none" strike="noStrike" kern="1200" cap="none" spc="47" normalizeH="0" baseline="0" mc:Ignorable="hp" hp:hslEmbossed="0">
                <a:solidFill>
                  <a:srgbClr val="1fa1e4"/>
                </a:solidFill>
                <a:latin typeface="Montserrat Extra-Bold"/>
              </a:rPr>
              <a:t>4</a:t>
            </a:r>
            <a:endParaRPr xmlns:mc="http://schemas.openxmlformats.org/markup-compatibility/2006" xmlns:hp="http://schemas.haansoft.com/office/presentation/8.0" kumimoji="0" lang="en-US" altLang="ko-KR" sz="11000" b="1" i="0" u="none" strike="noStrike" kern="1200" cap="none" spc="47" normalizeH="0" baseline="0" mc:Ignorable="hp" hp:hslEmbossed="0">
              <a:solidFill>
                <a:srgbClr val="1fa1e4"/>
              </a:solidFill>
              <a:latin typeface="Montserrat Extra-Bold"/>
            </a:endParaRPr>
          </a:p>
        </p:txBody>
      </p:sp>
      <p:sp>
        <p:nvSpPr>
          <p:cNvPr id="206" name="TextBox 25"/>
          <p:cNvSpPr txBox="1"/>
          <p:nvPr/>
        </p:nvSpPr>
        <p:spPr>
          <a:xfrm>
            <a:off x="7600227" y="5117589"/>
            <a:ext cx="6609576" cy="835536"/>
          </a:xfrm>
          <a:prstGeom prst="rect">
            <a:avLst/>
          </a:prstGeom>
          <a:solidFill>
            <a:srgbClr val="1fa1e4"/>
          </a:solidFill>
        </p:spPr>
        <p:txBody>
          <a:bodyPr lIns="0" tIns="0" rIns="0" bIns="0" anchor="t">
            <a:spAutoFit/>
          </a:bodyPr>
          <a:p>
            <a:pPr marL="0" lvl="0" indent="0" algn="l" defTabSz="914400" rtl="0" eaLnBrk="1" latinLnBrk="0" hangingPunct="1">
              <a:lnSpc>
                <a:spcPts val="66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0" b="1" i="0" u="none" strike="noStrike" kern="1200" cap="none" spc="-220" normalizeH="0" baseline="0" mc:Ignorable="hp" hp:hslEmbossed="0">
                <a:solidFill>
                  <a:schemeClr val="lt1"/>
                </a:solidFill>
                <a:ea typeface="Gothic A1 Bold Bold"/>
              </a:rPr>
              <a:t>팀원소개</a:t>
            </a:r>
            <a:endParaRPr xmlns:mc="http://schemas.openxmlformats.org/markup-compatibility/2006" xmlns:hp="http://schemas.haansoft.com/office/presentation/8.0" kumimoji="0" lang="ko-KR" altLang="en-US" sz="11000" b="1" i="0" u="none" strike="noStrike" kern="1200" cap="none" spc="-220" normalizeH="0" baseline="0" mc:Ignorable="hp" hp:hslEmbossed="0">
              <a:solidFill>
                <a:schemeClr val="lt1"/>
              </a:solidFill>
              <a:ea typeface="Gothic A1 Bold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 rot="0">
            <a:off x="-106109" y="-115661"/>
            <a:ext cx="18500216" cy="518101"/>
            <a:chOff x="0" y="0"/>
            <a:chExt cx="4872485" cy="1364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751401" y="5602184"/>
            <a:ext cx="3004796" cy="535278"/>
          </a:xfrm>
          <a:custGeom>
            <a:avLst/>
            <a:gdLst/>
            <a:rect l="l" t="t" r="r" b="b"/>
            <a:pathLst>
              <a:path w="791387" h="140979">
                <a:moveTo>
                  <a:pt x="0" y="0"/>
                </a:moveTo>
                <a:lnTo>
                  <a:pt x="791387" y="0"/>
                </a:lnTo>
                <a:lnTo>
                  <a:pt x="791387" y="140979"/>
                </a:lnTo>
                <a:lnTo>
                  <a:pt x="0" y="140979"/>
                </a:lnTo>
                <a:close/>
              </a:path>
            </a:pathLst>
          </a:custGeom>
          <a:solidFill>
            <a:srgbClr val="1fa1e4"/>
          </a:solidFill>
        </p:spPr>
        <p:txBody>
          <a:bodyPr anchor="ctr" anchorCtr="0"/>
          <a:p>
            <a:pPr lvl="0" algn="ctr">
              <a:defRPr/>
            </a:pPr>
            <a:endParaRPr lang="ko-KR" altLang="en-US" sz="2200" b="1"/>
          </a:p>
        </p:txBody>
      </p:sp>
      <p:sp>
        <p:nvSpPr>
          <p:cNvPr id="16" name="Freeform 16"/>
          <p:cNvSpPr/>
          <p:nvPr/>
        </p:nvSpPr>
        <p:spPr>
          <a:xfrm>
            <a:off x="4162180" y="5582620"/>
            <a:ext cx="3004796" cy="535279"/>
          </a:xfrm>
          <a:custGeom>
            <a:avLst/>
            <a:gdLst/>
            <a:rect l="l" t="t" r="r" b="b"/>
            <a:pathLst>
              <a:path w="791387" h="140979">
                <a:moveTo>
                  <a:pt x="0" y="0"/>
                </a:moveTo>
                <a:lnTo>
                  <a:pt x="791387" y="0"/>
                </a:lnTo>
                <a:lnTo>
                  <a:pt x="791387" y="140979"/>
                </a:lnTo>
                <a:lnTo>
                  <a:pt x="0" y="140979"/>
                </a:lnTo>
                <a:close/>
              </a:path>
            </a:pathLst>
          </a:custGeom>
          <a:solidFill>
            <a:srgbClr val="1fa1e4"/>
          </a:solidFill>
        </p:spPr>
        <p:txBody>
          <a:bodyPr anchor="ctr" anchorCtr="0"/>
          <a:p>
            <a:pPr lvl="0" algn="ctr">
              <a:defRPr/>
            </a:pPr>
            <a:endParaRPr lang="ko-KR" altLang="en-US" sz="2200" b="1"/>
          </a:p>
        </p:txBody>
      </p:sp>
      <p:sp>
        <p:nvSpPr>
          <p:cNvPr id="19" name="Freeform 19"/>
          <p:cNvSpPr/>
          <p:nvPr/>
        </p:nvSpPr>
        <p:spPr>
          <a:xfrm>
            <a:off x="14349831" y="5602183"/>
            <a:ext cx="3004796" cy="535279"/>
          </a:xfrm>
          <a:custGeom>
            <a:avLst/>
            <a:gdLst/>
            <a:rect l="l" t="t" r="r" b="b"/>
            <a:pathLst>
              <a:path w="791387" h="140979">
                <a:moveTo>
                  <a:pt x="0" y="0"/>
                </a:moveTo>
                <a:lnTo>
                  <a:pt x="791387" y="0"/>
                </a:lnTo>
                <a:lnTo>
                  <a:pt x="791387" y="140979"/>
                </a:lnTo>
                <a:lnTo>
                  <a:pt x="0" y="140979"/>
                </a:lnTo>
                <a:close/>
              </a:path>
            </a:pathLst>
          </a:custGeom>
          <a:solidFill>
            <a:srgbClr val="1fa1e4"/>
          </a:solidFill>
        </p:spPr>
        <p:txBody>
          <a:bodyPr anchor="ctr" anchorCtr="0"/>
          <a:p>
            <a:pPr lvl="0" algn="ctr">
              <a:defRPr/>
            </a:pPr>
            <a:endParaRPr lang="ko-KR" altLang="en-US" sz="2200" b="1"/>
          </a:p>
        </p:txBody>
      </p:sp>
      <p:sp>
        <p:nvSpPr>
          <p:cNvPr id="21" name="TextBox 21"/>
          <p:cNvSpPr txBox="1"/>
          <p:nvPr/>
        </p:nvSpPr>
        <p:spPr>
          <a:xfrm>
            <a:off x="751401" y="5639318"/>
            <a:ext cx="3004796" cy="377013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/>
          <a:p>
            <a:pPr lvl="0" algn="ctr">
              <a:lnSpc>
                <a:spcPts val="3000"/>
              </a:lnSpc>
              <a:defRPr/>
            </a:pPr>
            <a:r>
              <a:rPr lang="ko-KR" altLang="en-US" sz="2800" b="1" spc="120">
                <a:solidFill>
                  <a:srgbClr val="ffffff"/>
                </a:solidFill>
                <a:ea typeface="Gothic A1 Bold"/>
              </a:rPr>
              <a:t>정준수</a:t>
            </a:r>
            <a:r>
              <a:rPr lang="en-US" altLang="ko-KR" sz="2800" b="1" spc="120">
                <a:solidFill>
                  <a:srgbClr val="ffffff"/>
                </a:solidFill>
                <a:ea typeface="Gothic A1 Bold"/>
              </a:rPr>
              <a:t>(</a:t>
            </a:r>
            <a:r>
              <a:rPr lang="ko-KR" altLang="en-US" sz="2800" b="1" spc="120">
                <a:solidFill>
                  <a:srgbClr val="ffffff"/>
                </a:solidFill>
                <a:ea typeface="Gothic A1 Bold"/>
              </a:rPr>
              <a:t>팀장</a:t>
            </a:r>
            <a:r>
              <a:rPr lang="en-US" altLang="ko-KR" sz="2800" b="1" spc="120">
                <a:solidFill>
                  <a:srgbClr val="ffffff"/>
                </a:solidFill>
                <a:ea typeface="Gothic A1 Bold"/>
              </a:rPr>
              <a:t>)</a:t>
            </a:r>
            <a:endParaRPr lang="en-US" altLang="ko-KR" sz="2800" b="1" spc="12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162180" y="5619754"/>
            <a:ext cx="3004796" cy="377013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/>
          <a:p>
            <a:pPr lvl="0" algn="ctr">
              <a:lnSpc>
                <a:spcPts val="3000"/>
              </a:lnSpc>
              <a:defRPr/>
            </a:pPr>
            <a:r>
              <a:rPr lang="ko-KR" altLang="en-US" sz="2800" b="1" spc="120">
                <a:solidFill>
                  <a:srgbClr val="ffffff"/>
                </a:solidFill>
                <a:latin typeface="Gothic A1 Bold"/>
              </a:rPr>
              <a:t>서재혁</a:t>
            </a:r>
            <a:endParaRPr lang="ko-KR" altLang="en-US" sz="2800" b="1" spc="120">
              <a:solidFill>
                <a:srgbClr val="ffffff"/>
              </a:solidFill>
              <a:latin typeface="Gothic A1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349831" y="5639318"/>
            <a:ext cx="3004796" cy="37701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 algn="ctr">
              <a:lnSpc>
                <a:spcPts val="3000"/>
              </a:lnSpc>
              <a:defRPr/>
            </a:pPr>
            <a:r>
              <a:rPr lang="ko-KR" altLang="en-US" sz="2800" b="1" spc="120">
                <a:solidFill>
                  <a:srgbClr val="ffffff"/>
                </a:solidFill>
                <a:ea typeface="Gothic A1 Bold"/>
              </a:rPr>
              <a:t>이정욱</a:t>
            </a:r>
            <a:endParaRPr lang="ko-KR" altLang="en-US" sz="2800" b="1" spc="12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458815" y="1017814"/>
            <a:ext cx="6609576" cy="83003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ko-KR" altLang="en-US" sz="5500" b="1" spc="-220">
                <a:solidFill>
                  <a:srgbClr val="1fa1e4"/>
                </a:solidFill>
                <a:ea typeface="Gothic A1 Bold Bold"/>
              </a:rPr>
              <a:t>팀원소개</a:t>
            </a:r>
            <a:endParaRPr lang="ko-KR" altLang="en-US" sz="5500" b="1" spc="-220">
              <a:solidFill>
                <a:srgbClr val="1fa1e4"/>
              </a:solidFill>
              <a:ea typeface="Gothic A1 Bold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51401" y="6282665"/>
            <a:ext cx="3004796" cy="29519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2340"/>
              </a:lnSpc>
              <a:defRPr/>
            </a:pPr>
            <a:r>
              <a:rPr lang="en-US" altLang="ko-KR" sz="2600" b="1">
                <a:solidFill>
                  <a:srgbClr val="494949"/>
                </a:solidFill>
                <a:ea typeface="Gothic A1 Medium"/>
              </a:rPr>
              <a:t>TA</a:t>
            </a:r>
            <a:r>
              <a:rPr lang="ko-KR" altLang="en-US" sz="2600" b="1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altLang="ko-KR" sz="2600" b="1">
                <a:solidFill>
                  <a:srgbClr val="494949"/>
                </a:solidFill>
                <a:ea typeface="Gothic A1 Medium"/>
              </a:rPr>
              <a:t>(Python</a:t>
            </a:r>
            <a:r>
              <a:rPr lang="ko-KR" altLang="en-US" sz="2600" b="1">
                <a:solidFill>
                  <a:srgbClr val="494949"/>
                </a:solidFill>
                <a:ea typeface="Gothic A1 Medium"/>
              </a:rPr>
              <a:t> 개발팀</a:t>
            </a:r>
            <a:r>
              <a:rPr lang="en-US" altLang="ko-KR" sz="2600" b="1">
                <a:solidFill>
                  <a:srgbClr val="494949"/>
                </a:solidFill>
                <a:ea typeface="Gothic A1 Medium"/>
              </a:rPr>
              <a:t>)</a:t>
            </a:r>
            <a:endParaRPr lang="en-US" altLang="ko-KR" sz="2600" b="1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162180" y="6263101"/>
            <a:ext cx="3004796" cy="29519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 algn="ctr">
              <a:lnSpc>
                <a:spcPts val="2340"/>
              </a:lnSpc>
              <a:defRPr/>
            </a:pPr>
            <a:r>
              <a:rPr lang="en-US" altLang="ko-KR" sz="2600" b="1">
                <a:solidFill>
                  <a:srgbClr val="494949"/>
                </a:solidFill>
                <a:ea typeface="Gothic A1 Medium"/>
              </a:rPr>
              <a:t>TA</a:t>
            </a:r>
            <a:r>
              <a:rPr lang="ko-KR" altLang="en-US" sz="2600" b="1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altLang="ko-KR" sz="2600" b="1">
                <a:solidFill>
                  <a:srgbClr val="494949"/>
                </a:solidFill>
                <a:ea typeface="Gothic A1 Medium"/>
              </a:rPr>
              <a:t>(JAVA</a:t>
            </a:r>
            <a:r>
              <a:rPr lang="ko-KR" altLang="en-US" sz="2600" b="1">
                <a:solidFill>
                  <a:srgbClr val="494949"/>
                </a:solidFill>
                <a:ea typeface="Gothic A1 Medium"/>
              </a:rPr>
              <a:t> 개발팀</a:t>
            </a:r>
            <a:r>
              <a:rPr lang="en-US" altLang="ko-KR" sz="2600" b="1">
                <a:solidFill>
                  <a:srgbClr val="494949"/>
                </a:solidFill>
                <a:ea typeface="Gothic A1 Medium"/>
              </a:rPr>
              <a:t>)</a:t>
            </a:r>
            <a:endParaRPr lang="en-US" altLang="ko-KR" sz="2600" b="1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349831" y="6282665"/>
            <a:ext cx="3004796" cy="2951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>
              <a:lnSpc>
                <a:spcPts val="2340"/>
              </a:lnSpc>
              <a:defRPr/>
            </a:pPr>
            <a:r>
              <a:rPr lang="en-US" altLang="ko-KR" sz="2600" b="1">
                <a:solidFill>
                  <a:srgbClr val="494949"/>
                </a:solidFill>
                <a:ea typeface="Gothic A1 Medium"/>
              </a:rPr>
              <a:t>TA</a:t>
            </a:r>
            <a:r>
              <a:rPr lang="ko-KR" altLang="en-US" sz="2600" b="1">
                <a:solidFill>
                  <a:srgbClr val="494949"/>
                </a:solidFill>
                <a:ea typeface="Gothic A1 Medium"/>
              </a:rPr>
              <a:t> </a:t>
            </a:r>
            <a:r>
              <a:rPr lang="en-US" altLang="ko-KR" sz="2600" b="1">
                <a:solidFill>
                  <a:srgbClr val="494949"/>
                </a:solidFill>
                <a:ea typeface="Gothic A1 Medium"/>
              </a:rPr>
              <a:t>(JAVA</a:t>
            </a:r>
            <a:r>
              <a:rPr lang="ko-KR" altLang="en-US" sz="2600" b="1">
                <a:solidFill>
                  <a:srgbClr val="494949"/>
                </a:solidFill>
                <a:ea typeface="Gothic A1 Medium"/>
              </a:rPr>
              <a:t> 개발팀</a:t>
            </a:r>
            <a:r>
              <a:rPr lang="en-US" altLang="ko-KR" sz="2600" b="1">
                <a:solidFill>
                  <a:srgbClr val="494949"/>
                </a:solidFill>
                <a:ea typeface="Gothic A1 Medium"/>
              </a:rPr>
              <a:t>)</a:t>
            </a:r>
            <a:endParaRPr lang="en-US" altLang="ko-KR" sz="2600" b="1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29" name="AutoShape 29"/>
          <p:cNvSpPr/>
          <p:nvPr/>
        </p:nvSpPr>
        <p:spPr>
          <a:xfrm>
            <a:off x="751401" y="6693715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 sz="2600" b="1"/>
          </a:p>
        </p:txBody>
      </p:sp>
      <p:sp>
        <p:nvSpPr>
          <p:cNvPr id="30" name="AutoShape 30"/>
          <p:cNvSpPr/>
          <p:nvPr/>
        </p:nvSpPr>
        <p:spPr>
          <a:xfrm>
            <a:off x="4162180" y="6674151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 sz="2600" b="1"/>
          </a:p>
        </p:txBody>
      </p:sp>
      <p:sp>
        <p:nvSpPr>
          <p:cNvPr id="31" name="AutoShape 31"/>
          <p:cNvSpPr/>
          <p:nvPr/>
        </p:nvSpPr>
        <p:spPr>
          <a:xfrm>
            <a:off x="14349831" y="6693715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 sz="2600" b="1"/>
          </a:p>
        </p:txBody>
      </p:sp>
      <p:sp>
        <p:nvSpPr>
          <p:cNvPr id="35" name="Freeform 16"/>
          <p:cNvSpPr/>
          <p:nvPr/>
        </p:nvSpPr>
        <p:spPr>
          <a:xfrm>
            <a:off x="10966990" y="5577590"/>
            <a:ext cx="3004796" cy="535279"/>
          </a:xfrm>
          <a:custGeom>
            <a:avLst/>
            <a:gdLst/>
            <a:rect l="l" t="t" r="r" b="b"/>
            <a:pathLst>
              <a:path w="791387" h="140979">
                <a:moveTo>
                  <a:pt x="0" y="0"/>
                </a:moveTo>
                <a:lnTo>
                  <a:pt x="791387" y="0"/>
                </a:lnTo>
                <a:lnTo>
                  <a:pt x="791387" y="140979"/>
                </a:lnTo>
                <a:lnTo>
                  <a:pt x="0" y="140979"/>
                </a:lnTo>
                <a:close/>
              </a:path>
            </a:pathLst>
          </a:custGeom>
          <a:solidFill>
            <a:srgbClr val="1fa1e4">
              <a:alpha val="100000"/>
            </a:srgbClr>
          </a:solidFill>
        </p:spPr>
        <p:txBody>
          <a:bodyPr anchor="ctr" anchorCtr="0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7" name="TextBox 22"/>
          <p:cNvSpPr txBox="1"/>
          <p:nvPr/>
        </p:nvSpPr>
        <p:spPr>
          <a:xfrm>
            <a:off x="10966990" y="5612214"/>
            <a:ext cx="3004796" cy="383363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p>
            <a:pPr marL="0" lvl="0" indent="0" algn="ctr" defTabSz="9144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120" normalizeH="0" baseline="0" mc:Ignorable="hp" hp:hslEmbossed="0">
                <a:solidFill>
                  <a:srgbClr val="ffffff"/>
                </a:solidFill>
                <a:latin typeface="Gothic A1 Bold"/>
              </a:rPr>
              <a:t>권예지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120" normalizeH="0" baseline="0" mc:Ignorable="hp" hp:hslEmbossed="0">
              <a:solidFill>
                <a:srgbClr val="ffffff"/>
              </a:solidFill>
              <a:latin typeface="Gothic A1 Bold"/>
            </a:endParaRPr>
          </a:p>
        </p:txBody>
      </p:sp>
      <p:sp>
        <p:nvSpPr>
          <p:cNvPr id="38" name="TextBox 27"/>
          <p:cNvSpPr txBox="1"/>
          <p:nvPr/>
        </p:nvSpPr>
        <p:spPr>
          <a:xfrm>
            <a:off x="10966990" y="6258071"/>
            <a:ext cx="3004796" cy="290702"/>
          </a:xfrm>
          <a:prstGeom prst="rect">
            <a:avLst/>
          </a:prstGeom>
        </p:spPr>
        <p:txBody>
          <a:bodyPr lIns="0" tIns="0" rIns="0" bIns="0" anchor="t">
            <a:spAutoFit/>
          </a:bodyPr>
          <a:p>
            <a:pPr marL="0" lvl="0" indent="0" algn="ctr" defTabSz="914400" rtl="0" eaLnBrk="1" latinLnBrk="0" hangingPunct="1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494949"/>
                </a:solidFill>
                <a:ea typeface="Gothic A1 Medium"/>
              </a:rPr>
              <a:t>DA</a:t>
            </a:r>
            <a:endPara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39" name="AutoShape 30"/>
          <p:cNvSpPr/>
          <p:nvPr/>
        </p:nvSpPr>
        <p:spPr>
          <a:xfrm>
            <a:off x="10966990" y="6669121"/>
            <a:ext cx="3004796" cy="0"/>
          </a:xfrm>
          <a:prstGeom prst="line">
            <a:avLst/>
          </a:prstGeom>
          <a:ln w="28575" cap="flat">
            <a:solidFill>
              <a:srgbClr val="1fa1e4">
                <a:alpha val="100000"/>
              </a:srgbClr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42" name="Group 18"/>
          <p:cNvGrpSpPr/>
          <p:nvPr/>
        </p:nvGrpSpPr>
        <p:grpSpPr>
          <a:xfrm rot="0">
            <a:off x="7545021" y="5613865"/>
            <a:ext cx="3004796" cy="535279"/>
            <a:chOff x="0" y="0"/>
            <a:chExt cx="791387" cy="140979"/>
          </a:xfrm>
        </p:grpSpPr>
        <p:sp>
          <p:nvSpPr>
            <p:cNvPr id="43" name="Freeform 19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>
                <a:alpha val="100000"/>
              </a:srgbClr>
            </a:solidFill>
          </p:spPr>
          <p:txBody>
            <a:bodyPr anchor="ctr" anchorCtr="0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44" name="TextBox 20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anchor="ctr" anchorCtr="0"/>
            <a:p>
              <a:pPr marL="0" lvl="0" indent="0" algn="ctr" defTabSz="914400" rtl="0" eaLnBrk="1" latinLnBrk="0" hangingPunct="1">
                <a:lnSpc>
                  <a:spcPts val="2945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45" name="TextBox 23"/>
          <p:cNvSpPr txBox="1"/>
          <p:nvPr/>
        </p:nvSpPr>
        <p:spPr>
          <a:xfrm>
            <a:off x="7545021" y="5650999"/>
            <a:ext cx="3004796" cy="380853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p>
            <a:pPr marL="0" lvl="0" indent="0" algn="ctr" defTabSz="914400" rt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1200" cap="none" spc="120" normalizeH="0" baseline="0" mc:Ignorable="hp" hp:hslEmbossed="0">
                <a:solidFill>
                  <a:srgbClr val="ffffff"/>
                </a:solidFill>
                <a:ea typeface="Gothic A1 Bold"/>
              </a:rPr>
              <a:t>이혜윤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1200" cap="none" spc="120" normalizeH="0" baseline="0" mc:Ignorable="hp" hp:hslEmbossed="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46" name="TextBox 28"/>
          <p:cNvSpPr txBox="1"/>
          <p:nvPr/>
        </p:nvSpPr>
        <p:spPr>
          <a:xfrm>
            <a:off x="7545021" y="6294346"/>
            <a:ext cx="3004796" cy="290702"/>
          </a:xfrm>
          <a:prstGeom prst="rect">
            <a:avLst/>
          </a:prstGeom>
        </p:spPr>
        <p:txBody>
          <a:bodyPr lIns="0" tIns="0" rIns="0" bIns="0" anchor="t">
            <a:spAutoFit/>
          </a:bodyPr>
          <a:p>
            <a:pPr marL="0" lvl="0" indent="0" algn="ctr" defTabSz="914400" rtl="0" eaLnBrk="1" latinLnBrk="0" hangingPunct="1">
              <a:lnSpc>
                <a:spcPts val="234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  <a:solidFill>
                  <a:srgbClr val="494949"/>
                </a:solidFill>
                <a:ea typeface="Gothic A1 Medium"/>
              </a:rPr>
              <a:t>AA</a:t>
            </a:r>
            <a:endParaRPr xmlns:mc="http://schemas.openxmlformats.org/markup-compatibility/2006" xmlns:hp="http://schemas.haansoft.com/office/presentation/8.0" kumimoji="0" lang="en-US" altLang="ko-KR" sz="2600" b="1" i="0" u="none" strike="noStrike" kern="1200" cap="none" spc="0" normalizeH="0" baseline="0" mc:Ignorable="hp" hp:hslEmbossed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47" name="AutoShape 31"/>
          <p:cNvSpPr/>
          <p:nvPr/>
        </p:nvSpPr>
        <p:spPr>
          <a:xfrm>
            <a:off x="7545021" y="6705396"/>
            <a:ext cx="3004796" cy="0"/>
          </a:xfrm>
          <a:prstGeom prst="line">
            <a:avLst/>
          </a:prstGeom>
          <a:ln w="28575" cap="flat">
            <a:solidFill>
              <a:srgbClr val="1fa1e4">
                <a:alpha val="100000"/>
              </a:srgbClr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6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545022" y="6823609"/>
            <a:ext cx="3004796" cy="3121733"/>
          </a:xfrm>
          <a:prstGeom prst="rect">
            <a:avLst/>
          </a:prstGeom>
          <a:noFill/>
          <a:ln w="25400" cap="flat" cmpd="sng" algn="ctr">
            <a:solidFill>
              <a:srgbClr val="263e5b">
                <a:alpha val="100000"/>
              </a:srgbClr>
            </a:solidFill>
            <a:prstDash val="solid"/>
          </a:ln>
        </p:spPr>
        <p:txBody>
          <a:bodyPr anchor="ctr"/>
          <a:p>
            <a:pPr marL="333000" lvl="0" indent="-333000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200" i="0" u="none" strike="noStrike" kern="1200" cap="none" spc="0" normalizeH="0" baseline="0" mc:Ignorable="hp" hp:hslEmbossed="0">
                <a:solidFill>
                  <a:schemeClr val="tx1"/>
                </a:solidFill>
                <a:latin typeface="Calibri"/>
                <a:ea typeface="맑은 고딕"/>
                <a:cs typeface="맑은 고딕"/>
              </a:rPr>
              <a:t>프로젝트 기획 및 설계</a:t>
            </a:r>
            <a:endParaRPr xmlns:mc="http://schemas.openxmlformats.org/markup-compatibility/2006" xmlns:hp="http://schemas.haansoft.com/office/presentation/8.0" kumimoji="0" lang="ko-KR" altLang="en-US" sz="2200" i="0" u="none" strike="noStrike" kern="1200" cap="none" spc="0" normalizeH="0" baseline="0" mc:Ignorable="hp" hp:hslEmbossed="0">
              <a:solidFill>
                <a:schemeClr val="tx1"/>
              </a:solidFill>
              <a:latin typeface="Calibri"/>
              <a:ea typeface="맑은 고딕"/>
              <a:cs typeface="맑은 고딕"/>
            </a:endParaRPr>
          </a:p>
          <a:p>
            <a:pPr marL="333000" lvl="0" indent="-333000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Calibri"/>
                <a:ea typeface="맑은 고딕"/>
                <a:cs typeface="맑은 고딕"/>
              </a:rPr>
              <a:t>데이터 수집 및 분석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chemeClr val="tx1"/>
              </a:solidFill>
              <a:latin typeface="Calibri"/>
              <a:ea typeface="맑은 고딕"/>
              <a:cs typeface="맑은 고딕"/>
            </a:endParaRPr>
          </a:p>
          <a:p>
            <a:pPr marL="333000" lvl="0" indent="-333000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Calibri"/>
                <a:ea typeface="맑은 고딕"/>
                <a:cs typeface="맑은 고딕"/>
              </a:rPr>
              <a:t>항목 매핑 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chemeClr val="tx1"/>
              </a:solidFill>
              <a:latin typeface="Calibri"/>
              <a:ea typeface="맑은 고딕"/>
              <a:cs typeface="맑은 고딕"/>
            </a:endParaRPr>
          </a:p>
          <a:p>
            <a:pPr marL="333000" lvl="0" indent="-333000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Calibri"/>
                <a:ea typeface="맑은 고딕"/>
                <a:cs typeface="맑은 고딕"/>
              </a:rPr>
              <a:t>요구사항 분석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chemeClr val="tx1"/>
              </a:solidFill>
              <a:latin typeface="Calibri"/>
              <a:ea typeface="맑은 고딕"/>
              <a:cs typeface="맑은 고딕"/>
            </a:endParaRPr>
          </a:p>
          <a:p>
            <a:pPr marL="333000" lvl="0" indent="-333000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Calibri"/>
                <a:ea typeface="맑은 고딕"/>
                <a:cs typeface="맑은 고딕"/>
              </a:rPr>
              <a:t>API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Calibri"/>
                <a:ea typeface="맑은 고딕"/>
                <a:cs typeface="맑은 고딕"/>
              </a:rPr>
              <a:t> 가이드 작성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chemeClr val="tx1"/>
              </a:solidFill>
              <a:latin typeface="Calibri"/>
              <a:ea typeface="맑은 고딕"/>
              <a:cs typeface="맑은 고딕"/>
            </a:endParaRPr>
          </a:p>
          <a:p>
            <a:pPr marL="333000" lvl="0" indent="-333000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chemeClr val="tx1"/>
                </a:solidFill>
                <a:latin typeface="Calibri"/>
                <a:ea typeface="맑은 고딕"/>
                <a:cs typeface="맑은 고딕"/>
              </a:rPr>
              <a:t>산출문서 작성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chemeClr val="tx1"/>
              </a:solidFill>
              <a:latin typeface="Calibri"/>
              <a:ea typeface="맑은 고딕"/>
              <a:cs typeface="맑은 고딕"/>
            </a:endParaRPr>
          </a:p>
          <a:p>
            <a:pPr marL="333000" lvl="0" indent="-333000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Calibri"/>
                <a:ea typeface="맑은 고딕"/>
                <a:cs typeface="맑은 고딕"/>
              </a:rPr>
              <a:t>PPT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Calibri"/>
                <a:ea typeface="맑은 고딕"/>
                <a:cs typeface="맑은 고딕"/>
              </a:rPr>
              <a:t> 제작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chemeClr val="tx1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4349832" y="6806898"/>
            <a:ext cx="3004796" cy="3121733"/>
          </a:xfrm>
          <a:prstGeom prst="rect">
            <a:avLst/>
          </a:prstGeom>
          <a:noFill/>
          <a:ln w="25400" cap="flat" cmpd="sng" algn="ctr">
            <a:solidFill>
              <a:srgbClr val="263e5b">
                <a:alpha val="100000"/>
              </a:srgbClr>
            </a:solidFill>
            <a:prstDash val="solid"/>
          </a:ln>
        </p:spPr>
        <p:txBody>
          <a:bodyPr anchor="ctr"/>
          <a:p>
            <a:pPr marL="333000" lvl="0" indent="-333000" algn="l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매핑 API 프로그램 개발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(JAVA, Spring Boot)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33000" lvl="0" indent="-333000" algn="l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REST API 기능 구현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33000" lvl="0" indent="-333000" algn="l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DB 구축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162180" y="6787334"/>
            <a:ext cx="3004796" cy="3121733"/>
          </a:xfrm>
          <a:prstGeom prst="rect">
            <a:avLst/>
          </a:prstGeom>
          <a:noFill/>
          <a:ln w="25400" cap="flat" cmpd="sng" algn="ctr">
            <a:solidFill>
              <a:srgbClr val="263e5b">
                <a:alpha val="100000"/>
              </a:srgbClr>
            </a:solidFill>
            <a:prstDash val="solid"/>
          </a:ln>
        </p:spPr>
        <p:txBody>
          <a:bodyPr anchor="ctr"/>
          <a:p>
            <a:pPr marL="333000" lvl="0" indent="-333000" algn="l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매핑 API 프로그램 개발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(JAVA, Spring Boot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33000" lvl="0" indent="-333000" algn="l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REST API 기능 구현 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33000" lvl="0" indent="-333000" algn="l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DB 구축 및 저장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33000" lvl="0" indent="-333000" algn="l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UI/UX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설계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및 구현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33000" lvl="0" indent="-333000" algn="l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JAVA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개발팀 총괄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966990" y="6787334"/>
            <a:ext cx="3004796" cy="3121733"/>
          </a:xfrm>
          <a:prstGeom prst="rect">
            <a:avLst/>
          </a:prstGeom>
          <a:noFill/>
          <a:ln w="25400" cap="flat" cmpd="sng" algn="ctr">
            <a:solidFill>
              <a:srgbClr val="263e5b">
                <a:alpha val="100000"/>
              </a:srgbClr>
            </a:solidFill>
            <a:prstDash val="solid"/>
          </a:ln>
        </p:spPr>
        <p:txBody>
          <a:bodyPr anchor="ctr"/>
          <a:p>
            <a:pPr marL="333000" lvl="0" indent="-333000" algn="l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매핑 API 프로그램 개발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(JAVA, Spring Boot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33000" lvl="0" indent="-333000" algn="l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DB 구축 및 저장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33000" lvl="0" indent="-333000" algn="l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아키텍처 설계 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33000" lvl="0" indent="-333000" algn="l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데이터 수집 및 분석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33000" lvl="0" indent="-333000" algn="l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항목 매핑 및 테이블 정의서 작성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51401" y="6806898"/>
            <a:ext cx="3004796" cy="3121733"/>
          </a:xfrm>
          <a:prstGeom prst="rect">
            <a:avLst/>
          </a:prstGeom>
          <a:noFill/>
          <a:ln w="25400" cap="flat" cmpd="sng" algn="ctr">
            <a:solidFill>
              <a:srgbClr val="263e5b">
                <a:alpha val="100000"/>
              </a:srgbClr>
            </a:solidFill>
            <a:prstDash val="solid"/>
          </a:ln>
        </p:spPr>
        <p:txBody>
          <a:bodyPr anchor="ctr"/>
          <a:p>
            <a:pPr marL="333000" lvl="0" indent="-333000" algn="l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매핑 API 프로그램 개발(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Python, Django)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33000" lvl="0" indent="-333000" algn="l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REST API 기능 구현 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33000" lvl="0" indent="-333000" algn="l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DB 구축 및 저장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33000" lvl="0" indent="-333000" algn="l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UI/UX</a:t>
            </a:r>
            <a:r>
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구현</a:t>
            </a:r>
            <a:endPara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333000" lvl="0" indent="-333000" algn="l">
              <a:buAutoNum type="circleNumDbPlain"/>
              <a:defRPr/>
            </a:pPr>
            <a:r>
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Python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개발팀 총괄</a:t>
            </a:r>
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66" name=""/>
          <p:cNvGrpSpPr/>
          <p:nvPr/>
        </p:nvGrpSpPr>
        <p:grpSpPr>
          <a:xfrm rot="0">
            <a:off x="1052078" y="785522"/>
            <a:ext cx="1462312" cy="1191924"/>
            <a:chOff x="1052078" y="785522"/>
            <a:chExt cx="1462312" cy="1191924"/>
          </a:xfrm>
        </p:grpSpPr>
        <p:grpSp>
          <p:nvGrpSpPr>
            <p:cNvPr id="62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63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64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65" name="TextBox 19"/>
            <p:cNvSpPr txBox="1"/>
            <p:nvPr/>
          </p:nvSpPr>
          <p:spPr>
            <a:xfrm>
              <a:off x="1052078" y="1044196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0</a:t>
              </a:r>
              <a:r>
                <a: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4</a:t>
              </a:r>
              <a:endPara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59688" y="2513896"/>
            <a:ext cx="3024360" cy="3024360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66990" y="2497185"/>
            <a:ext cx="3004796" cy="3004796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5790" y="2497185"/>
            <a:ext cx="3024360" cy="3024360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349831" y="2516749"/>
            <a:ext cx="3004796" cy="3004796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62180" y="2497185"/>
            <a:ext cx="3004796" cy="3004796"/>
          </a:xfrm>
          <a:prstGeom prst="rect">
            <a:avLst/>
          </a:prstGeom>
        </p:spPr>
      </p:pic>
      <p:sp>
        <p:nvSpPr>
          <p:cNvPr id="128" name="AutoShape 26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>
                <a:alpha val="100000"/>
              </a:srgbClr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fa1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547279" y="547279"/>
            <a:ext cx="17193440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10"/>
              </a:srgbClr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397913" y="1922069"/>
            <a:ext cx="14134484" cy="268803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lvl="0">
              <a:lnSpc>
                <a:spcPts val="10624"/>
              </a:lnSpc>
              <a:defRPr/>
            </a:pPr>
            <a:r>
              <a:rPr lang="en-US" sz="8499" b="1" spc="-169">
                <a:solidFill>
                  <a:schemeClr val="lt1"/>
                </a:solidFill>
                <a:ea typeface="Gothic A1 Black"/>
              </a:rPr>
              <a:t>감사합니다</a:t>
            </a:r>
            <a:endParaRPr lang="en-US" sz="8499" b="1" spc="-169">
              <a:solidFill>
                <a:schemeClr val="lt1"/>
              </a:solidFill>
              <a:ea typeface="Gothic A1 Black"/>
            </a:endParaRPr>
          </a:p>
          <a:p>
            <a:pPr lvl="0">
              <a:lnSpc>
                <a:spcPts val="10624"/>
              </a:lnSpc>
              <a:defRPr/>
            </a:pPr>
            <a:r>
              <a:rPr lang="en-US" sz="8499" b="1" spc="-169">
                <a:solidFill>
                  <a:schemeClr val="lt1"/>
                </a:solidFill>
                <a:latin typeface="Gothic A1 Black"/>
              </a:rPr>
              <a:t>Q&amp;A</a:t>
            </a:r>
            <a:endParaRPr lang="en-US" sz="8499" b="1" spc="-169">
              <a:solidFill>
                <a:schemeClr val="lt1"/>
              </a:solidFill>
              <a:latin typeface="Gothic A1 Black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144000" y="3117049"/>
            <a:ext cx="7636844" cy="66226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0">
            <a:off x="-106109" y="-115661"/>
            <a:ext cx="18500216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551507" y="1017814"/>
            <a:ext cx="6609576" cy="83003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altLang="ko-KR" sz="5500" b="1" spc="-220">
                <a:solidFill>
                  <a:srgbClr val="1fa1e4"/>
                </a:solidFill>
                <a:ea typeface="Gothic A1 Bold Bold"/>
              </a:rPr>
              <a:t>2.1</a:t>
            </a:r>
            <a:r>
              <a:rPr lang="ko-KR" altLang="en-US" sz="5500" b="1" spc="-220">
                <a:solidFill>
                  <a:srgbClr val="1fa1e4"/>
                </a:solidFill>
                <a:ea typeface="Gothic A1 Bold Bold"/>
              </a:rPr>
              <a:t> 개발배경</a:t>
            </a:r>
            <a:endParaRPr lang="ko-KR" altLang="en-US" sz="5500" b="1" spc="-22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21" name="그룹 20"/>
          <p:cNvGrpSpPr/>
          <p:nvPr/>
        </p:nvGrpSpPr>
        <p:grpSpPr>
          <a:xfrm rot="0">
            <a:off x="1094179" y="785522"/>
            <a:ext cx="1462313" cy="1191924"/>
            <a:chOff x="1094179" y="785522"/>
            <a:chExt cx="1462313" cy="1191924"/>
          </a:xfrm>
        </p:grpSpPr>
        <p:grpSp>
          <p:nvGrpSpPr>
            <p:cNvPr id="22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23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24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25" name="TextBox 19"/>
            <p:cNvSpPr txBox="1"/>
            <p:nvPr/>
          </p:nvSpPr>
          <p:spPr>
            <a:xfrm>
              <a:off x="1094179" y="1075453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1.1</a:t>
              </a:r>
              <a:endPara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27" name="가로 글상자 26"/>
          <p:cNvSpPr txBox="1"/>
          <p:nvPr/>
        </p:nvSpPr>
        <p:spPr>
          <a:xfrm>
            <a:off x="1556384" y="5899590"/>
            <a:ext cx="15156180" cy="873867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ctr">
              <a:buFont typeface="Wingdings"/>
              <a:buNone/>
              <a:defRPr/>
            </a:pPr>
            <a:r>
              <a:rPr lang="en-US" altLang="ko-KR" sz="5200" b="1"/>
              <a:t>각 분야 논문·콘텐츠 등 국가지식정보의 통합 플랫폼</a:t>
            </a:r>
            <a:endParaRPr lang="en-US" altLang="ko-KR" sz="5200" b="1"/>
          </a:p>
        </p:txBody>
      </p:sp>
      <p:sp>
        <p:nvSpPr>
          <p:cNvPr id="28" name="가로 글상자 27"/>
          <p:cNvSpPr txBox="1"/>
          <p:nvPr/>
        </p:nvSpPr>
        <p:spPr>
          <a:xfrm>
            <a:off x="3956616" y="3758364"/>
            <a:ext cx="10374768" cy="1707081"/>
          </a:xfrm>
          <a:prstGeom prst="rect">
            <a:avLst/>
          </a:prstGeom>
          <a:solidFill>
            <a:srgbClr val="1fa1e4"/>
          </a:solidFill>
          <a:ln w="28575">
            <a:solidFill>
              <a:srgbClr val="0b3b7b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700" b="1">
                <a:solidFill>
                  <a:schemeClr val="lt1"/>
                </a:solidFill>
              </a:rPr>
              <a:t>     </a:t>
            </a:r>
            <a:endParaRPr lang="ko-KR" altLang="en-US" sz="1700" b="1">
              <a:solidFill>
                <a:schemeClr val="lt1"/>
              </a:solidFill>
            </a:endParaRPr>
          </a:p>
          <a:p>
            <a:pPr lvl="0" algn="ctr">
              <a:defRPr/>
            </a:pPr>
            <a:r>
              <a:rPr lang="ko-KR" altLang="en-US" sz="7200" b="1">
                <a:solidFill>
                  <a:schemeClr val="lt1"/>
                </a:solidFill>
              </a:rPr>
              <a:t>디지털 집현전이란</a:t>
            </a:r>
            <a:r>
              <a:rPr lang="en-US" altLang="ko-KR" sz="7200" b="1">
                <a:solidFill>
                  <a:schemeClr val="lt1"/>
                </a:solidFill>
              </a:rPr>
              <a:t>?</a:t>
            </a:r>
            <a:r>
              <a:rPr lang="ko-KR" altLang="en-US" sz="7200" b="1">
                <a:solidFill>
                  <a:schemeClr val="lt1"/>
                </a:solidFill>
              </a:rPr>
              <a:t> </a:t>
            </a:r>
            <a:endParaRPr lang="ko-KR" altLang="en-US" sz="7200" b="1">
              <a:solidFill>
                <a:schemeClr val="lt1"/>
              </a:solidFill>
            </a:endParaRPr>
          </a:p>
          <a:p>
            <a:pPr lvl="0" algn="ctr">
              <a:defRPr/>
            </a:pPr>
            <a:r>
              <a:rPr lang="ko-KR" altLang="en-US" sz="1700" b="1">
                <a:solidFill>
                  <a:schemeClr val="lt1"/>
                </a:solidFill>
              </a:rPr>
              <a:t>  </a:t>
            </a:r>
            <a:endParaRPr lang="ko-KR" altLang="en-US" sz="17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0">
            <a:off x="-106109" y="-115661"/>
            <a:ext cx="18500216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551507" y="1017814"/>
            <a:ext cx="6609576" cy="83003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altLang="ko-KR" sz="5500" b="1" spc="-220">
                <a:solidFill>
                  <a:srgbClr val="1fa1e4"/>
                </a:solidFill>
                <a:ea typeface="Gothic A1 Bold Bold"/>
              </a:rPr>
              <a:t>2.1</a:t>
            </a:r>
            <a:r>
              <a:rPr lang="ko-KR" altLang="en-US" sz="5500" b="1" spc="-220">
                <a:solidFill>
                  <a:srgbClr val="1fa1e4"/>
                </a:solidFill>
                <a:ea typeface="Gothic A1 Bold Bold"/>
              </a:rPr>
              <a:t> 개발배경</a:t>
            </a:r>
            <a:endParaRPr lang="ko-KR" altLang="en-US" sz="5500" b="1" spc="-22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21" name="그룹 20"/>
          <p:cNvGrpSpPr/>
          <p:nvPr/>
        </p:nvGrpSpPr>
        <p:grpSpPr>
          <a:xfrm rot="0">
            <a:off x="1094179" y="785522"/>
            <a:ext cx="1462313" cy="1191924"/>
            <a:chOff x="1094179" y="785522"/>
            <a:chExt cx="1462313" cy="1191924"/>
          </a:xfrm>
        </p:grpSpPr>
        <p:grpSp>
          <p:nvGrpSpPr>
            <p:cNvPr id="22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23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24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25" name="TextBox 19"/>
            <p:cNvSpPr txBox="1"/>
            <p:nvPr/>
          </p:nvSpPr>
          <p:spPr>
            <a:xfrm>
              <a:off x="1094179" y="1075453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1.1</a:t>
              </a:r>
              <a:endPara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3633477" y="3253275"/>
            <a:ext cx="11096064" cy="6672641"/>
          </a:xfrm>
          <a:prstGeom prst="roundRect">
            <a:avLst>
              <a:gd name="adj" fmla="val 3559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 b="1"/>
          </a:p>
        </p:txBody>
      </p:sp>
      <p:sp>
        <p:nvSpPr>
          <p:cNvPr id="28" name="직사각형 27"/>
          <p:cNvSpPr/>
          <p:nvPr/>
        </p:nvSpPr>
        <p:spPr>
          <a:xfrm>
            <a:off x="3941420" y="3454086"/>
            <a:ext cx="10503956" cy="1462586"/>
          </a:xfrm>
          <a:prstGeom prst="rect">
            <a:avLst/>
          </a:prstGeom>
          <a:solidFill>
            <a:schemeClr val="lt1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 b="1"/>
          </a:p>
        </p:txBody>
      </p:sp>
      <p:sp>
        <p:nvSpPr>
          <p:cNvPr id="29" name="직사각형 28"/>
          <p:cNvSpPr/>
          <p:nvPr/>
        </p:nvSpPr>
        <p:spPr>
          <a:xfrm>
            <a:off x="3941608" y="5041875"/>
            <a:ext cx="10503956" cy="1462586"/>
          </a:xfrm>
          <a:prstGeom prst="rect">
            <a:avLst/>
          </a:prstGeom>
          <a:solidFill>
            <a:schemeClr val="lt1">
              <a:alpha val="100000"/>
            </a:schemeClr>
          </a:solidFill>
          <a:ln w="25400" cap="flat" cmpd="sng" algn="ctr">
            <a:solidFill>
              <a:srgbClr val="80808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941608" y="6705273"/>
            <a:ext cx="10503956" cy="1462586"/>
          </a:xfrm>
          <a:prstGeom prst="rect">
            <a:avLst/>
          </a:prstGeom>
          <a:solidFill>
            <a:schemeClr val="lt1">
              <a:alpha val="100000"/>
            </a:schemeClr>
          </a:solidFill>
          <a:ln w="25400" cap="flat" cmpd="sng" algn="ctr">
            <a:solidFill>
              <a:srgbClr val="80808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941608" y="8293062"/>
            <a:ext cx="10503956" cy="1462586"/>
          </a:xfrm>
          <a:prstGeom prst="rect">
            <a:avLst/>
          </a:prstGeom>
          <a:solidFill>
            <a:schemeClr val="lt1">
              <a:alpha val="100000"/>
            </a:schemeClr>
          </a:solidFill>
          <a:ln w="25400" cap="flat" cmpd="sng" algn="ctr">
            <a:solidFill>
              <a:srgbClr val="80808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32" name="Google Shape;11143;p86"/>
          <p:cNvGrpSpPr/>
          <p:nvPr/>
        </p:nvGrpSpPr>
        <p:grpSpPr>
          <a:xfrm rot="0">
            <a:off x="4492629" y="8446266"/>
            <a:ext cx="1241212" cy="1193382"/>
            <a:chOff x="5800725" y="3785989"/>
            <a:chExt cx="277644" cy="354594"/>
          </a:xfrm>
          <a:solidFill>
            <a:srgbClr val="87ae7b"/>
          </a:solidFill>
        </p:grpSpPr>
        <p:sp>
          <p:nvSpPr>
            <p:cNvPr id="33" name="Google Shape;11144;p86"/>
            <p:cNvSpPr/>
            <p:nvPr/>
          </p:nvSpPr>
          <p:spPr>
            <a:xfrm>
              <a:off x="5901055" y="3896869"/>
              <a:ext cx="10613" cy="15872"/>
            </a:xfrm>
            <a:custGeom>
              <a:avLst/>
              <a:gdLst/>
              <a:rect l="l" t="t" r="r" b="b"/>
              <a:pathLst>
                <a:path w="335" h="501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68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34" y="72"/>
                    <a:pt x="251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  <p:sp>
          <p:nvSpPr>
            <p:cNvPr id="34" name="Google Shape;11145;p86"/>
            <p:cNvSpPr/>
            <p:nvPr/>
          </p:nvSpPr>
          <p:spPr>
            <a:xfrm>
              <a:off x="5968217" y="3896869"/>
              <a:ext cx="10201" cy="15872"/>
            </a:xfrm>
            <a:custGeom>
              <a:avLst/>
              <a:gdLst/>
              <a:rect l="l" t="t" r="r" b="b"/>
              <a:pathLst>
                <a:path w="322" h="501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01"/>
                    <a:pt x="155" y="501"/>
                  </a:cubicBezTo>
                  <a:cubicBezTo>
                    <a:pt x="250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  <p:sp>
          <p:nvSpPr>
            <p:cNvPr id="35" name="Google Shape;11146;p86"/>
            <p:cNvSpPr/>
            <p:nvPr/>
          </p:nvSpPr>
          <p:spPr>
            <a:xfrm>
              <a:off x="5916547" y="3935804"/>
              <a:ext cx="45271" cy="16157"/>
            </a:xfrm>
            <a:custGeom>
              <a:avLst/>
              <a:gdLst/>
              <a:rect l="l" t="t" r="r" b="b"/>
              <a:pathLst>
                <a:path w="1429" h="510" extrusionOk="0">
                  <a:moveTo>
                    <a:pt x="188" y="1"/>
                  </a:moveTo>
                  <a:cubicBezTo>
                    <a:pt x="146" y="1"/>
                    <a:pt x="101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14" y="427"/>
                    <a:pt x="453" y="510"/>
                    <a:pt x="703" y="510"/>
                  </a:cubicBezTo>
                  <a:cubicBezTo>
                    <a:pt x="976" y="510"/>
                    <a:pt x="1215" y="427"/>
                    <a:pt x="1345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301" y="1"/>
                    <a:pt x="1259" y="1"/>
                  </a:cubicBezTo>
                  <a:cubicBezTo>
                    <a:pt x="1217" y="1"/>
                    <a:pt x="1173" y="16"/>
                    <a:pt x="1131" y="46"/>
                  </a:cubicBezTo>
                  <a:cubicBezTo>
                    <a:pt x="1072" y="105"/>
                    <a:pt x="929" y="188"/>
                    <a:pt x="714" y="188"/>
                  </a:cubicBezTo>
                  <a:cubicBezTo>
                    <a:pt x="512" y="188"/>
                    <a:pt x="357" y="105"/>
                    <a:pt x="298" y="46"/>
                  </a:cubicBezTo>
                  <a:cubicBezTo>
                    <a:pt x="268" y="16"/>
                    <a:pt x="229" y="1"/>
                    <a:pt x="1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  <p:sp>
          <p:nvSpPr>
            <p:cNvPr id="36" name="Google Shape;11147;p86"/>
            <p:cNvSpPr/>
            <p:nvPr/>
          </p:nvSpPr>
          <p:spPr>
            <a:xfrm>
              <a:off x="5895416" y="3879888"/>
              <a:ext cx="21891" cy="10233"/>
            </a:xfrm>
            <a:custGeom>
              <a:avLst/>
              <a:gdLst/>
              <a:rect l="l" t="t" r="r" b="b"/>
              <a:pathLst>
                <a:path w="69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524" y="322"/>
                  </a:lnTo>
                  <a:cubicBezTo>
                    <a:pt x="608" y="322"/>
                    <a:pt x="679" y="251"/>
                    <a:pt x="679" y="168"/>
                  </a:cubicBezTo>
                  <a:cubicBezTo>
                    <a:pt x="691" y="72"/>
                    <a:pt x="608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  <p:sp>
          <p:nvSpPr>
            <p:cNvPr id="37" name="Google Shape;11148;p86"/>
            <p:cNvSpPr/>
            <p:nvPr/>
          </p:nvSpPr>
          <p:spPr>
            <a:xfrm>
              <a:off x="5961786" y="3879888"/>
              <a:ext cx="21923" cy="10233"/>
            </a:xfrm>
            <a:custGeom>
              <a:avLst/>
              <a:gdLst/>
              <a:rect l="l" t="t" r="r" b="b"/>
              <a:pathLst>
                <a:path w="692" h="323" extrusionOk="0">
                  <a:moveTo>
                    <a:pt x="168" y="1"/>
                  </a:moveTo>
                  <a:cubicBezTo>
                    <a:pt x="84" y="1"/>
                    <a:pt x="1" y="72"/>
                    <a:pt x="1" y="168"/>
                  </a:cubicBezTo>
                  <a:cubicBezTo>
                    <a:pt x="1" y="251"/>
                    <a:pt x="84" y="322"/>
                    <a:pt x="168" y="322"/>
                  </a:cubicBezTo>
                  <a:lnTo>
                    <a:pt x="525" y="322"/>
                  </a:lnTo>
                  <a:cubicBezTo>
                    <a:pt x="620" y="322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  <p:sp>
          <p:nvSpPr>
            <p:cNvPr id="38" name="Google Shape;11149;p86"/>
            <p:cNvSpPr/>
            <p:nvPr/>
          </p:nvSpPr>
          <p:spPr>
            <a:xfrm>
              <a:off x="5800725" y="3785989"/>
              <a:ext cx="277644" cy="354594"/>
            </a:xfrm>
            <a:custGeom>
              <a:avLst/>
              <a:gdLst/>
              <a:rect l="l" t="t" r="r" b="b"/>
              <a:pathLst>
                <a:path w="8764" h="11193" extrusionOk="0">
                  <a:moveTo>
                    <a:pt x="4716" y="310"/>
                  </a:moveTo>
                  <a:cubicBezTo>
                    <a:pt x="5323" y="310"/>
                    <a:pt x="5859" y="572"/>
                    <a:pt x="5978" y="905"/>
                  </a:cubicBezTo>
                  <a:cubicBezTo>
                    <a:pt x="6005" y="979"/>
                    <a:pt x="6062" y="1024"/>
                    <a:pt x="6130" y="1024"/>
                  </a:cubicBezTo>
                  <a:cubicBezTo>
                    <a:pt x="6150" y="1024"/>
                    <a:pt x="6171" y="1020"/>
                    <a:pt x="6192" y="1012"/>
                  </a:cubicBezTo>
                  <a:cubicBezTo>
                    <a:pt x="6275" y="988"/>
                    <a:pt x="6323" y="893"/>
                    <a:pt x="6299" y="810"/>
                  </a:cubicBezTo>
                  <a:cubicBezTo>
                    <a:pt x="6275" y="774"/>
                    <a:pt x="6275" y="750"/>
                    <a:pt x="6264" y="715"/>
                  </a:cubicBezTo>
                  <a:lnTo>
                    <a:pt x="6264" y="715"/>
                  </a:lnTo>
                  <a:cubicBezTo>
                    <a:pt x="6609" y="834"/>
                    <a:pt x="6859" y="1167"/>
                    <a:pt x="6859" y="1548"/>
                  </a:cubicBezTo>
                  <a:lnTo>
                    <a:pt x="6859" y="3322"/>
                  </a:lnTo>
                  <a:lnTo>
                    <a:pt x="6668" y="3322"/>
                  </a:lnTo>
                  <a:cubicBezTo>
                    <a:pt x="6561" y="3322"/>
                    <a:pt x="6478" y="3227"/>
                    <a:pt x="6478" y="3132"/>
                  </a:cubicBezTo>
                  <a:lnTo>
                    <a:pt x="6478" y="2953"/>
                  </a:lnTo>
                  <a:cubicBezTo>
                    <a:pt x="6478" y="2191"/>
                    <a:pt x="5918" y="1619"/>
                    <a:pt x="5894" y="1608"/>
                  </a:cubicBezTo>
                  <a:cubicBezTo>
                    <a:pt x="5858" y="1571"/>
                    <a:pt x="5815" y="1556"/>
                    <a:pt x="5770" y="1556"/>
                  </a:cubicBezTo>
                  <a:cubicBezTo>
                    <a:pt x="5756" y="1556"/>
                    <a:pt x="5742" y="1557"/>
                    <a:pt x="5728" y="1560"/>
                  </a:cubicBezTo>
                  <a:cubicBezTo>
                    <a:pt x="5195" y="1728"/>
                    <a:pt x="4526" y="1884"/>
                    <a:pt x="3873" y="1884"/>
                  </a:cubicBezTo>
                  <a:cubicBezTo>
                    <a:pt x="3418" y="1884"/>
                    <a:pt x="2971" y="1808"/>
                    <a:pt x="2585" y="1608"/>
                  </a:cubicBezTo>
                  <a:cubicBezTo>
                    <a:pt x="2251" y="1441"/>
                    <a:pt x="2049" y="1227"/>
                    <a:pt x="1953" y="1072"/>
                  </a:cubicBezTo>
                  <a:cubicBezTo>
                    <a:pt x="2311" y="988"/>
                    <a:pt x="2573" y="846"/>
                    <a:pt x="2811" y="750"/>
                  </a:cubicBezTo>
                  <a:cubicBezTo>
                    <a:pt x="3347" y="512"/>
                    <a:pt x="3763" y="310"/>
                    <a:pt x="4716" y="310"/>
                  </a:cubicBezTo>
                  <a:close/>
                  <a:moveTo>
                    <a:pt x="2049" y="1679"/>
                  </a:moveTo>
                  <a:cubicBezTo>
                    <a:pt x="2156" y="1762"/>
                    <a:pt x="2275" y="1846"/>
                    <a:pt x="2406" y="1905"/>
                  </a:cubicBezTo>
                  <a:cubicBezTo>
                    <a:pt x="2787" y="2096"/>
                    <a:pt x="3227" y="2203"/>
                    <a:pt x="3716" y="2215"/>
                  </a:cubicBezTo>
                  <a:cubicBezTo>
                    <a:pt x="3770" y="2217"/>
                    <a:pt x="3825" y="2218"/>
                    <a:pt x="3881" y="2218"/>
                  </a:cubicBezTo>
                  <a:cubicBezTo>
                    <a:pt x="4435" y="2218"/>
                    <a:pt x="5056" y="2111"/>
                    <a:pt x="5716" y="1905"/>
                  </a:cubicBezTo>
                  <a:cubicBezTo>
                    <a:pt x="5847" y="2072"/>
                    <a:pt x="6133" y="2453"/>
                    <a:pt x="6133" y="2953"/>
                  </a:cubicBezTo>
                  <a:lnTo>
                    <a:pt x="6133" y="3132"/>
                  </a:lnTo>
                  <a:cubicBezTo>
                    <a:pt x="6133" y="3405"/>
                    <a:pt x="6371" y="3644"/>
                    <a:pt x="6656" y="3644"/>
                  </a:cubicBezTo>
                  <a:lnTo>
                    <a:pt x="6918" y="3644"/>
                  </a:lnTo>
                  <a:cubicBezTo>
                    <a:pt x="6990" y="3644"/>
                    <a:pt x="7073" y="3679"/>
                    <a:pt x="7133" y="3739"/>
                  </a:cubicBezTo>
                  <a:cubicBezTo>
                    <a:pt x="7192" y="3798"/>
                    <a:pt x="7204" y="3870"/>
                    <a:pt x="7204" y="3941"/>
                  </a:cubicBezTo>
                  <a:cubicBezTo>
                    <a:pt x="7192" y="4084"/>
                    <a:pt x="7049" y="4203"/>
                    <a:pt x="6906" y="4203"/>
                  </a:cubicBezTo>
                  <a:lnTo>
                    <a:pt x="6835" y="4203"/>
                  </a:lnTo>
                  <a:lnTo>
                    <a:pt x="6835" y="4179"/>
                  </a:lnTo>
                  <a:cubicBezTo>
                    <a:pt x="6835" y="4096"/>
                    <a:pt x="6752" y="4025"/>
                    <a:pt x="6668" y="4025"/>
                  </a:cubicBezTo>
                  <a:cubicBezTo>
                    <a:pt x="6573" y="4025"/>
                    <a:pt x="6502" y="4096"/>
                    <a:pt x="6502" y="4179"/>
                  </a:cubicBezTo>
                  <a:cubicBezTo>
                    <a:pt x="6502" y="5358"/>
                    <a:pt x="5549" y="6311"/>
                    <a:pt x="4394" y="6311"/>
                  </a:cubicBezTo>
                  <a:cubicBezTo>
                    <a:pt x="3227" y="6311"/>
                    <a:pt x="2275" y="5358"/>
                    <a:pt x="2275" y="4203"/>
                  </a:cubicBezTo>
                  <a:cubicBezTo>
                    <a:pt x="2275" y="4108"/>
                    <a:pt x="2204" y="4036"/>
                    <a:pt x="2108" y="4036"/>
                  </a:cubicBezTo>
                  <a:cubicBezTo>
                    <a:pt x="2025" y="4036"/>
                    <a:pt x="1953" y="4108"/>
                    <a:pt x="1953" y="4203"/>
                  </a:cubicBezTo>
                  <a:lnTo>
                    <a:pt x="1953" y="4215"/>
                  </a:lnTo>
                  <a:lnTo>
                    <a:pt x="1846" y="4215"/>
                  </a:lnTo>
                  <a:cubicBezTo>
                    <a:pt x="1775" y="4215"/>
                    <a:pt x="1692" y="4179"/>
                    <a:pt x="1632" y="4120"/>
                  </a:cubicBezTo>
                  <a:cubicBezTo>
                    <a:pt x="1572" y="4060"/>
                    <a:pt x="1561" y="3989"/>
                    <a:pt x="1561" y="3917"/>
                  </a:cubicBezTo>
                  <a:cubicBezTo>
                    <a:pt x="1572" y="3786"/>
                    <a:pt x="1715" y="3667"/>
                    <a:pt x="1858" y="3667"/>
                  </a:cubicBezTo>
                  <a:lnTo>
                    <a:pt x="2096" y="3667"/>
                  </a:lnTo>
                  <a:cubicBezTo>
                    <a:pt x="2382" y="3667"/>
                    <a:pt x="2620" y="3429"/>
                    <a:pt x="2620" y="3143"/>
                  </a:cubicBezTo>
                  <a:lnTo>
                    <a:pt x="2620" y="2512"/>
                  </a:lnTo>
                  <a:cubicBezTo>
                    <a:pt x="2620" y="2429"/>
                    <a:pt x="2549" y="2346"/>
                    <a:pt x="2454" y="2346"/>
                  </a:cubicBezTo>
                  <a:cubicBezTo>
                    <a:pt x="2370" y="2346"/>
                    <a:pt x="2287" y="2429"/>
                    <a:pt x="2287" y="2512"/>
                  </a:cubicBezTo>
                  <a:lnTo>
                    <a:pt x="2287" y="3143"/>
                  </a:lnTo>
                  <a:cubicBezTo>
                    <a:pt x="2287" y="3251"/>
                    <a:pt x="2204" y="3334"/>
                    <a:pt x="2096" y="3334"/>
                  </a:cubicBezTo>
                  <a:lnTo>
                    <a:pt x="1906" y="3334"/>
                  </a:lnTo>
                  <a:lnTo>
                    <a:pt x="1906" y="2322"/>
                  </a:lnTo>
                  <a:cubicBezTo>
                    <a:pt x="1906" y="1941"/>
                    <a:pt x="2013" y="1762"/>
                    <a:pt x="2049" y="1679"/>
                  </a:cubicBezTo>
                  <a:close/>
                  <a:moveTo>
                    <a:pt x="5478" y="6406"/>
                  </a:moveTo>
                  <a:lnTo>
                    <a:pt x="5478" y="6799"/>
                  </a:lnTo>
                  <a:lnTo>
                    <a:pt x="5442" y="6799"/>
                  </a:lnTo>
                  <a:lnTo>
                    <a:pt x="5132" y="7870"/>
                  </a:lnTo>
                  <a:cubicBezTo>
                    <a:pt x="4906" y="7989"/>
                    <a:pt x="4644" y="8073"/>
                    <a:pt x="4394" y="8073"/>
                  </a:cubicBezTo>
                  <a:cubicBezTo>
                    <a:pt x="4120" y="8073"/>
                    <a:pt x="3870" y="8013"/>
                    <a:pt x="3644" y="7870"/>
                  </a:cubicBezTo>
                  <a:lnTo>
                    <a:pt x="3335" y="6799"/>
                  </a:lnTo>
                  <a:lnTo>
                    <a:pt x="3335" y="6406"/>
                  </a:lnTo>
                  <a:cubicBezTo>
                    <a:pt x="3656" y="6561"/>
                    <a:pt x="4013" y="6644"/>
                    <a:pt x="4406" y="6644"/>
                  </a:cubicBezTo>
                  <a:cubicBezTo>
                    <a:pt x="4787" y="6644"/>
                    <a:pt x="5144" y="6549"/>
                    <a:pt x="5478" y="6406"/>
                  </a:cubicBezTo>
                  <a:close/>
                  <a:moveTo>
                    <a:pt x="2644" y="10156"/>
                  </a:moveTo>
                  <a:lnTo>
                    <a:pt x="2644" y="10871"/>
                  </a:lnTo>
                  <a:lnTo>
                    <a:pt x="1215" y="10871"/>
                  </a:lnTo>
                  <a:lnTo>
                    <a:pt x="1215" y="10156"/>
                  </a:lnTo>
                  <a:lnTo>
                    <a:pt x="1775" y="10156"/>
                  </a:lnTo>
                  <a:lnTo>
                    <a:pt x="1775" y="10168"/>
                  </a:lnTo>
                  <a:cubicBezTo>
                    <a:pt x="1775" y="10251"/>
                    <a:pt x="1846" y="10335"/>
                    <a:pt x="1930" y="10335"/>
                  </a:cubicBezTo>
                  <a:cubicBezTo>
                    <a:pt x="2025" y="10335"/>
                    <a:pt x="2096" y="10251"/>
                    <a:pt x="2096" y="10168"/>
                  </a:cubicBezTo>
                  <a:lnTo>
                    <a:pt x="2096" y="10156"/>
                  </a:lnTo>
                  <a:close/>
                  <a:moveTo>
                    <a:pt x="4728" y="0"/>
                  </a:moveTo>
                  <a:cubicBezTo>
                    <a:pt x="3704" y="0"/>
                    <a:pt x="3227" y="203"/>
                    <a:pt x="2692" y="465"/>
                  </a:cubicBezTo>
                  <a:cubicBezTo>
                    <a:pt x="2394" y="596"/>
                    <a:pt x="2096" y="726"/>
                    <a:pt x="1668" y="846"/>
                  </a:cubicBezTo>
                  <a:cubicBezTo>
                    <a:pt x="1620" y="857"/>
                    <a:pt x="1572" y="893"/>
                    <a:pt x="1561" y="941"/>
                  </a:cubicBezTo>
                  <a:cubicBezTo>
                    <a:pt x="1549" y="977"/>
                    <a:pt x="1549" y="1024"/>
                    <a:pt x="1561" y="1072"/>
                  </a:cubicBezTo>
                  <a:cubicBezTo>
                    <a:pt x="1561" y="1084"/>
                    <a:pt x="1632" y="1250"/>
                    <a:pt x="1834" y="1453"/>
                  </a:cubicBezTo>
                  <a:cubicBezTo>
                    <a:pt x="1751" y="1560"/>
                    <a:pt x="1596" y="1810"/>
                    <a:pt x="1596" y="2322"/>
                  </a:cubicBezTo>
                  <a:lnTo>
                    <a:pt x="1596" y="3393"/>
                  </a:lnTo>
                  <a:cubicBezTo>
                    <a:pt x="1394" y="3477"/>
                    <a:pt x="1263" y="3655"/>
                    <a:pt x="1251" y="3870"/>
                  </a:cubicBezTo>
                  <a:cubicBezTo>
                    <a:pt x="1239" y="4036"/>
                    <a:pt x="1299" y="4215"/>
                    <a:pt x="1394" y="4334"/>
                  </a:cubicBezTo>
                  <a:cubicBezTo>
                    <a:pt x="1513" y="4453"/>
                    <a:pt x="1680" y="4525"/>
                    <a:pt x="1846" y="4525"/>
                  </a:cubicBezTo>
                  <a:lnTo>
                    <a:pt x="1965" y="4525"/>
                  </a:lnTo>
                  <a:cubicBezTo>
                    <a:pt x="2049" y="5203"/>
                    <a:pt x="2442" y="5822"/>
                    <a:pt x="2989" y="6191"/>
                  </a:cubicBezTo>
                  <a:lnTo>
                    <a:pt x="2989" y="6715"/>
                  </a:lnTo>
                  <a:lnTo>
                    <a:pt x="2263" y="7084"/>
                  </a:lnTo>
                  <a:cubicBezTo>
                    <a:pt x="2156" y="7132"/>
                    <a:pt x="2084" y="7227"/>
                    <a:pt x="2073" y="7334"/>
                  </a:cubicBezTo>
                  <a:cubicBezTo>
                    <a:pt x="2049" y="7370"/>
                    <a:pt x="2049" y="7406"/>
                    <a:pt x="2049" y="7442"/>
                  </a:cubicBezTo>
                  <a:lnTo>
                    <a:pt x="858" y="7799"/>
                  </a:lnTo>
                  <a:cubicBezTo>
                    <a:pt x="346" y="7965"/>
                    <a:pt x="1" y="8430"/>
                    <a:pt x="1" y="8954"/>
                  </a:cubicBezTo>
                  <a:lnTo>
                    <a:pt x="1" y="11025"/>
                  </a:lnTo>
                  <a:cubicBezTo>
                    <a:pt x="1" y="11121"/>
                    <a:pt x="72" y="11192"/>
                    <a:pt x="168" y="11192"/>
                  </a:cubicBezTo>
                  <a:cubicBezTo>
                    <a:pt x="251" y="11192"/>
                    <a:pt x="322" y="11121"/>
                    <a:pt x="322" y="11025"/>
                  </a:cubicBezTo>
                  <a:lnTo>
                    <a:pt x="322" y="8954"/>
                  </a:lnTo>
                  <a:cubicBezTo>
                    <a:pt x="322" y="8573"/>
                    <a:pt x="584" y="8227"/>
                    <a:pt x="953" y="8108"/>
                  </a:cubicBezTo>
                  <a:lnTo>
                    <a:pt x="2192" y="7739"/>
                  </a:lnTo>
                  <a:lnTo>
                    <a:pt x="2406" y="8025"/>
                  </a:lnTo>
                  <a:lnTo>
                    <a:pt x="2156" y="8275"/>
                  </a:lnTo>
                  <a:cubicBezTo>
                    <a:pt x="1989" y="8442"/>
                    <a:pt x="1965" y="8680"/>
                    <a:pt x="2073" y="8870"/>
                  </a:cubicBezTo>
                  <a:lnTo>
                    <a:pt x="2549" y="9811"/>
                  </a:lnTo>
                  <a:lnTo>
                    <a:pt x="2096" y="9811"/>
                  </a:lnTo>
                  <a:lnTo>
                    <a:pt x="2096" y="9609"/>
                  </a:lnTo>
                  <a:cubicBezTo>
                    <a:pt x="2096" y="9525"/>
                    <a:pt x="2025" y="9454"/>
                    <a:pt x="1930" y="9454"/>
                  </a:cubicBezTo>
                  <a:cubicBezTo>
                    <a:pt x="1846" y="9454"/>
                    <a:pt x="1775" y="9525"/>
                    <a:pt x="1775" y="9609"/>
                  </a:cubicBezTo>
                  <a:lnTo>
                    <a:pt x="1775" y="9811"/>
                  </a:lnTo>
                  <a:lnTo>
                    <a:pt x="1061" y="9811"/>
                  </a:lnTo>
                  <a:cubicBezTo>
                    <a:pt x="965" y="9811"/>
                    <a:pt x="894" y="9882"/>
                    <a:pt x="894" y="9966"/>
                  </a:cubicBezTo>
                  <a:lnTo>
                    <a:pt x="894" y="11025"/>
                  </a:lnTo>
                  <a:cubicBezTo>
                    <a:pt x="894" y="11121"/>
                    <a:pt x="965" y="11192"/>
                    <a:pt x="1061" y="11192"/>
                  </a:cubicBezTo>
                  <a:lnTo>
                    <a:pt x="2811" y="11192"/>
                  </a:lnTo>
                  <a:cubicBezTo>
                    <a:pt x="2906" y="11192"/>
                    <a:pt x="2977" y="11121"/>
                    <a:pt x="2977" y="11025"/>
                  </a:cubicBezTo>
                  <a:lnTo>
                    <a:pt x="2977" y="10668"/>
                  </a:lnTo>
                  <a:lnTo>
                    <a:pt x="3180" y="11097"/>
                  </a:lnTo>
                  <a:cubicBezTo>
                    <a:pt x="3216" y="11156"/>
                    <a:pt x="3275" y="11192"/>
                    <a:pt x="3335" y="11192"/>
                  </a:cubicBezTo>
                  <a:cubicBezTo>
                    <a:pt x="3358" y="11192"/>
                    <a:pt x="3382" y="11192"/>
                    <a:pt x="3406" y="11180"/>
                  </a:cubicBezTo>
                  <a:cubicBezTo>
                    <a:pt x="3477" y="11133"/>
                    <a:pt x="3525" y="11037"/>
                    <a:pt x="3477" y="10954"/>
                  </a:cubicBezTo>
                  <a:lnTo>
                    <a:pt x="2370" y="8716"/>
                  </a:lnTo>
                  <a:cubicBezTo>
                    <a:pt x="2334" y="8644"/>
                    <a:pt x="2346" y="8561"/>
                    <a:pt x="2394" y="8513"/>
                  </a:cubicBezTo>
                  <a:lnTo>
                    <a:pt x="2739" y="8168"/>
                  </a:lnTo>
                  <a:cubicBezTo>
                    <a:pt x="2799" y="8108"/>
                    <a:pt x="2799" y="8025"/>
                    <a:pt x="2751" y="7965"/>
                  </a:cubicBezTo>
                  <a:lnTo>
                    <a:pt x="2382" y="7477"/>
                  </a:lnTo>
                  <a:cubicBezTo>
                    <a:pt x="2370" y="7454"/>
                    <a:pt x="2370" y="7442"/>
                    <a:pt x="2370" y="7430"/>
                  </a:cubicBezTo>
                  <a:cubicBezTo>
                    <a:pt x="2370" y="7418"/>
                    <a:pt x="2382" y="7394"/>
                    <a:pt x="2394" y="7394"/>
                  </a:cubicBezTo>
                  <a:lnTo>
                    <a:pt x="3037" y="7073"/>
                  </a:lnTo>
                  <a:lnTo>
                    <a:pt x="3501" y="8632"/>
                  </a:lnTo>
                  <a:cubicBezTo>
                    <a:pt x="3522" y="8716"/>
                    <a:pt x="3598" y="8754"/>
                    <a:pt x="3673" y="8754"/>
                  </a:cubicBezTo>
                  <a:cubicBezTo>
                    <a:pt x="3683" y="8754"/>
                    <a:pt x="3693" y="8753"/>
                    <a:pt x="3704" y="8751"/>
                  </a:cubicBezTo>
                  <a:cubicBezTo>
                    <a:pt x="3799" y="8716"/>
                    <a:pt x="3835" y="8632"/>
                    <a:pt x="3823" y="8549"/>
                  </a:cubicBezTo>
                  <a:lnTo>
                    <a:pt x="3751" y="8287"/>
                  </a:lnTo>
                  <a:lnTo>
                    <a:pt x="3751" y="8287"/>
                  </a:lnTo>
                  <a:cubicBezTo>
                    <a:pt x="3954" y="8358"/>
                    <a:pt x="4168" y="8394"/>
                    <a:pt x="4370" y="8394"/>
                  </a:cubicBezTo>
                  <a:cubicBezTo>
                    <a:pt x="4597" y="8394"/>
                    <a:pt x="4811" y="8358"/>
                    <a:pt x="5001" y="8287"/>
                  </a:cubicBezTo>
                  <a:lnTo>
                    <a:pt x="5001" y="8287"/>
                  </a:lnTo>
                  <a:lnTo>
                    <a:pt x="4370" y="10442"/>
                  </a:lnTo>
                  <a:lnTo>
                    <a:pt x="4013" y="9228"/>
                  </a:lnTo>
                  <a:cubicBezTo>
                    <a:pt x="3992" y="9144"/>
                    <a:pt x="3917" y="9106"/>
                    <a:pt x="3842" y="9106"/>
                  </a:cubicBezTo>
                  <a:cubicBezTo>
                    <a:pt x="3832" y="9106"/>
                    <a:pt x="3821" y="9107"/>
                    <a:pt x="3811" y="9108"/>
                  </a:cubicBezTo>
                  <a:cubicBezTo>
                    <a:pt x="3716" y="9120"/>
                    <a:pt x="3680" y="9228"/>
                    <a:pt x="3692" y="9311"/>
                  </a:cubicBezTo>
                  <a:lnTo>
                    <a:pt x="4192" y="11073"/>
                  </a:lnTo>
                  <a:cubicBezTo>
                    <a:pt x="4216" y="11144"/>
                    <a:pt x="4287" y="11192"/>
                    <a:pt x="4359" y="11192"/>
                  </a:cubicBezTo>
                  <a:cubicBezTo>
                    <a:pt x="4430" y="11192"/>
                    <a:pt x="4490" y="11144"/>
                    <a:pt x="4525" y="11073"/>
                  </a:cubicBezTo>
                  <a:lnTo>
                    <a:pt x="5704" y="7049"/>
                  </a:lnTo>
                  <a:lnTo>
                    <a:pt x="6335" y="7382"/>
                  </a:lnTo>
                  <a:lnTo>
                    <a:pt x="6371" y="7406"/>
                  </a:lnTo>
                  <a:cubicBezTo>
                    <a:pt x="6371" y="7430"/>
                    <a:pt x="6371" y="7442"/>
                    <a:pt x="6359" y="7454"/>
                  </a:cubicBezTo>
                  <a:lnTo>
                    <a:pt x="5978" y="7942"/>
                  </a:lnTo>
                  <a:cubicBezTo>
                    <a:pt x="5942" y="8001"/>
                    <a:pt x="5942" y="8108"/>
                    <a:pt x="6002" y="8156"/>
                  </a:cubicBezTo>
                  <a:lnTo>
                    <a:pt x="6335" y="8501"/>
                  </a:lnTo>
                  <a:cubicBezTo>
                    <a:pt x="6395" y="8561"/>
                    <a:pt x="6418" y="8644"/>
                    <a:pt x="6371" y="8704"/>
                  </a:cubicBezTo>
                  <a:lnTo>
                    <a:pt x="5252" y="10942"/>
                  </a:lnTo>
                  <a:cubicBezTo>
                    <a:pt x="5204" y="11013"/>
                    <a:pt x="5240" y="11121"/>
                    <a:pt x="5323" y="11156"/>
                  </a:cubicBezTo>
                  <a:cubicBezTo>
                    <a:pt x="5359" y="11180"/>
                    <a:pt x="5371" y="11180"/>
                    <a:pt x="5406" y="11180"/>
                  </a:cubicBezTo>
                  <a:cubicBezTo>
                    <a:pt x="5466" y="11180"/>
                    <a:pt x="5525" y="11144"/>
                    <a:pt x="5549" y="11085"/>
                  </a:cubicBezTo>
                  <a:lnTo>
                    <a:pt x="6668" y="8858"/>
                  </a:lnTo>
                  <a:cubicBezTo>
                    <a:pt x="6776" y="8656"/>
                    <a:pt x="6728" y="8418"/>
                    <a:pt x="6573" y="8263"/>
                  </a:cubicBezTo>
                  <a:lnTo>
                    <a:pt x="6323" y="8001"/>
                  </a:lnTo>
                  <a:lnTo>
                    <a:pt x="6549" y="7727"/>
                  </a:lnTo>
                  <a:lnTo>
                    <a:pt x="7788" y="8096"/>
                  </a:lnTo>
                  <a:cubicBezTo>
                    <a:pt x="8157" y="8216"/>
                    <a:pt x="8407" y="8561"/>
                    <a:pt x="8407" y="8942"/>
                  </a:cubicBezTo>
                  <a:lnTo>
                    <a:pt x="8407" y="11013"/>
                  </a:lnTo>
                  <a:cubicBezTo>
                    <a:pt x="8407" y="11097"/>
                    <a:pt x="8478" y="11180"/>
                    <a:pt x="8573" y="11180"/>
                  </a:cubicBezTo>
                  <a:cubicBezTo>
                    <a:pt x="8657" y="11180"/>
                    <a:pt x="8740" y="11097"/>
                    <a:pt x="8740" y="11013"/>
                  </a:cubicBezTo>
                  <a:lnTo>
                    <a:pt x="8740" y="8942"/>
                  </a:lnTo>
                  <a:cubicBezTo>
                    <a:pt x="8764" y="8442"/>
                    <a:pt x="8419" y="7965"/>
                    <a:pt x="7907" y="7811"/>
                  </a:cubicBezTo>
                  <a:lnTo>
                    <a:pt x="6716" y="7454"/>
                  </a:lnTo>
                  <a:cubicBezTo>
                    <a:pt x="6716" y="7430"/>
                    <a:pt x="6716" y="7382"/>
                    <a:pt x="6692" y="7358"/>
                  </a:cubicBezTo>
                  <a:cubicBezTo>
                    <a:pt x="6668" y="7251"/>
                    <a:pt x="6597" y="7144"/>
                    <a:pt x="6502" y="7096"/>
                  </a:cubicBezTo>
                  <a:lnTo>
                    <a:pt x="5775" y="6727"/>
                  </a:lnTo>
                  <a:lnTo>
                    <a:pt x="5775" y="6203"/>
                  </a:lnTo>
                  <a:cubicBezTo>
                    <a:pt x="6323" y="5822"/>
                    <a:pt x="6716" y="5227"/>
                    <a:pt x="6799" y="4536"/>
                  </a:cubicBezTo>
                  <a:lnTo>
                    <a:pt x="6906" y="4536"/>
                  </a:lnTo>
                  <a:cubicBezTo>
                    <a:pt x="7228" y="4536"/>
                    <a:pt x="7502" y="4298"/>
                    <a:pt x="7526" y="4001"/>
                  </a:cubicBezTo>
                  <a:cubicBezTo>
                    <a:pt x="7549" y="3834"/>
                    <a:pt x="7490" y="3655"/>
                    <a:pt x="7383" y="3536"/>
                  </a:cubicBezTo>
                  <a:cubicBezTo>
                    <a:pt x="7323" y="3477"/>
                    <a:pt x="7264" y="3441"/>
                    <a:pt x="7192" y="3393"/>
                  </a:cubicBezTo>
                  <a:lnTo>
                    <a:pt x="7192" y="1572"/>
                  </a:lnTo>
                  <a:cubicBezTo>
                    <a:pt x="7192" y="905"/>
                    <a:pt x="6633" y="357"/>
                    <a:pt x="5966" y="357"/>
                  </a:cubicBezTo>
                  <a:lnTo>
                    <a:pt x="5942" y="357"/>
                  </a:lnTo>
                  <a:cubicBezTo>
                    <a:pt x="5644" y="131"/>
                    <a:pt x="5204" y="0"/>
                    <a:pt x="47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  <p:sp>
          <p:nvSpPr>
            <p:cNvPr id="39" name="Google Shape;11150;p86"/>
            <p:cNvSpPr/>
            <p:nvPr/>
          </p:nvSpPr>
          <p:spPr>
            <a:xfrm>
              <a:off x="6012727" y="4085840"/>
              <a:ext cx="37731" cy="37763"/>
            </a:xfrm>
            <a:custGeom>
              <a:avLst/>
              <a:gdLst/>
              <a:rect l="l" t="t" r="r" b="b"/>
              <a:pathLst>
                <a:path w="1191" h="1192" extrusionOk="0">
                  <a:moveTo>
                    <a:pt x="595" y="1"/>
                  </a:moveTo>
                  <a:cubicBezTo>
                    <a:pt x="512" y="1"/>
                    <a:pt x="441" y="72"/>
                    <a:pt x="441" y="167"/>
                  </a:cubicBezTo>
                  <a:lnTo>
                    <a:pt x="441" y="429"/>
                  </a:lnTo>
                  <a:lnTo>
                    <a:pt x="167" y="429"/>
                  </a:lnTo>
                  <a:cubicBezTo>
                    <a:pt x="84" y="429"/>
                    <a:pt x="0" y="513"/>
                    <a:pt x="0" y="596"/>
                  </a:cubicBezTo>
                  <a:cubicBezTo>
                    <a:pt x="0" y="691"/>
                    <a:pt x="84" y="763"/>
                    <a:pt x="167" y="763"/>
                  </a:cubicBezTo>
                  <a:lnTo>
                    <a:pt x="441" y="763"/>
                  </a:lnTo>
                  <a:lnTo>
                    <a:pt x="441" y="1025"/>
                  </a:lnTo>
                  <a:cubicBezTo>
                    <a:pt x="441" y="1120"/>
                    <a:pt x="512" y="1191"/>
                    <a:pt x="595" y="1191"/>
                  </a:cubicBezTo>
                  <a:cubicBezTo>
                    <a:pt x="691" y="1191"/>
                    <a:pt x="762" y="1120"/>
                    <a:pt x="762" y="1025"/>
                  </a:cubicBezTo>
                  <a:lnTo>
                    <a:pt x="762" y="763"/>
                  </a:lnTo>
                  <a:lnTo>
                    <a:pt x="1024" y="763"/>
                  </a:lnTo>
                  <a:cubicBezTo>
                    <a:pt x="1119" y="763"/>
                    <a:pt x="1191" y="691"/>
                    <a:pt x="1191" y="596"/>
                  </a:cubicBezTo>
                  <a:cubicBezTo>
                    <a:pt x="1191" y="513"/>
                    <a:pt x="1119" y="429"/>
                    <a:pt x="1024" y="429"/>
                  </a:cubicBezTo>
                  <a:lnTo>
                    <a:pt x="762" y="429"/>
                  </a:lnTo>
                  <a:lnTo>
                    <a:pt x="762" y="167"/>
                  </a:lnTo>
                  <a:cubicBezTo>
                    <a:pt x="762" y="72"/>
                    <a:pt x="691" y="1"/>
                    <a:pt x="5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</p:grpSp>
      <p:grpSp>
        <p:nvGrpSpPr>
          <p:cNvPr id="40" name="Google Shape;11489;p86"/>
          <p:cNvGrpSpPr/>
          <p:nvPr/>
        </p:nvGrpSpPr>
        <p:grpSpPr>
          <a:xfrm rot="0">
            <a:off x="4433351" y="5193267"/>
            <a:ext cx="1249567" cy="1202337"/>
            <a:chOff x="4897750" y="2415639"/>
            <a:chExt cx="279513" cy="357255"/>
          </a:xfrm>
          <a:solidFill>
            <a:srgbClr val="2b98d8"/>
          </a:solidFill>
        </p:grpSpPr>
        <p:sp>
          <p:nvSpPr>
            <p:cNvPr id="41" name="Google Shape;11490;p86"/>
            <p:cNvSpPr/>
            <p:nvPr/>
          </p:nvSpPr>
          <p:spPr>
            <a:xfrm>
              <a:off x="4964119" y="2715522"/>
              <a:ext cx="10613" cy="55472"/>
            </a:xfrm>
            <a:custGeom>
              <a:avLst/>
              <a:gdLst/>
              <a:rect l="l" t="t" r="r" b="b"/>
              <a:pathLst>
                <a:path w="335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  <p:sp>
          <p:nvSpPr>
            <p:cNvPr id="42" name="Google Shape;11491;p86"/>
            <p:cNvSpPr/>
            <p:nvPr/>
          </p:nvSpPr>
          <p:spPr>
            <a:xfrm>
              <a:off x="5098031" y="2715522"/>
              <a:ext cx="10581" cy="55472"/>
            </a:xfrm>
            <a:custGeom>
              <a:avLst/>
              <a:gdLst/>
              <a:rect l="l" t="t" r="r" b="b"/>
              <a:pathLst>
                <a:path w="334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  <p:sp>
          <p:nvSpPr>
            <p:cNvPr id="43" name="Google Shape;11492;p86"/>
            <p:cNvSpPr/>
            <p:nvPr/>
          </p:nvSpPr>
          <p:spPr>
            <a:xfrm>
              <a:off x="4897750" y="2415639"/>
              <a:ext cx="279513" cy="357255"/>
            </a:xfrm>
            <a:custGeom>
              <a:avLst/>
              <a:gdLst/>
              <a:rect l="l" t="t" r="r" b="b"/>
              <a:pathLst>
                <a:path w="8823" h="11277" extrusionOk="0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  <p:sp>
          <p:nvSpPr>
            <p:cNvPr id="44" name="Google Shape;11493;p86"/>
            <p:cNvSpPr/>
            <p:nvPr/>
          </p:nvSpPr>
          <p:spPr>
            <a:xfrm>
              <a:off x="4997700" y="2526551"/>
              <a:ext cx="10201" cy="16252"/>
            </a:xfrm>
            <a:custGeom>
              <a:avLst/>
              <a:gd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  <p:sp>
          <p:nvSpPr>
            <p:cNvPr id="45" name="Google Shape;11494;p86"/>
            <p:cNvSpPr/>
            <p:nvPr/>
          </p:nvSpPr>
          <p:spPr>
            <a:xfrm>
              <a:off x="5064830" y="2526551"/>
              <a:ext cx="10233" cy="16252"/>
            </a:xfrm>
            <a:custGeom>
              <a:avLst/>
              <a:gd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  <p:sp>
          <p:nvSpPr>
            <p:cNvPr id="46" name="Google Shape;11495;p86"/>
            <p:cNvSpPr/>
            <p:nvPr/>
          </p:nvSpPr>
          <p:spPr>
            <a:xfrm>
              <a:off x="5013160" y="2565865"/>
              <a:ext cx="46063" cy="16157"/>
            </a:xfrm>
            <a:custGeom>
              <a:avLst/>
              <a:gdLst/>
              <a:rect l="l" t="t" r="r" b="b"/>
              <a:pathLst>
                <a:path w="1454" h="510" extrusionOk="0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  <p:sp>
          <p:nvSpPr>
            <p:cNvPr id="47" name="Google Shape;11496;p86"/>
            <p:cNvSpPr/>
            <p:nvPr/>
          </p:nvSpPr>
          <p:spPr>
            <a:xfrm>
              <a:off x="4992030" y="2509570"/>
              <a:ext cx="21923" cy="10581"/>
            </a:xfrm>
            <a:custGeom>
              <a:avLst/>
              <a:gd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  <p:sp>
          <p:nvSpPr>
            <p:cNvPr id="48" name="Google Shape;11497;p86"/>
            <p:cNvSpPr/>
            <p:nvPr/>
          </p:nvSpPr>
          <p:spPr>
            <a:xfrm>
              <a:off x="5059191" y="2509570"/>
              <a:ext cx="21511" cy="10581"/>
            </a:xfrm>
            <a:custGeom>
              <a:avLst/>
              <a:gd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</p:grpSp>
      <p:grpSp>
        <p:nvGrpSpPr>
          <p:cNvPr id="49" name="Google Shape;11724;p86"/>
          <p:cNvGrpSpPr/>
          <p:nvPr/>
        </p:nvGrpSpPr>
        <p:grpSpPr>
          <a:xfrm rot="0">
            <a:off x="4336127" y="6860177"/>
            <a:ext cx="1485799" cy="1194660"/>
            <a:chOff x="5289631" y="1500214"/>
            <a:chExt cx="332355" cy="354974"/>
          </a:xfrm>
          <a:solidFill>
            <a:srgbClr val="00a099"/>
          </a:solidFill>
        </p:grpSpPr>
        <p:sp>
          <p:nvSpPr>
            <p:cNvPr id="50" name="Google Shape;11725;p86"/>
            <p:cNvSpPr/>
            <p:nvPr/>
          </p:nvSpPr>
          <p:spPr>
            <a:xfrm>
              <a:off x="5432603" y="1667040"/>
              <a:ext cx="45651" cy="16157"/>
            </a:xfrm>
            <a:custGeom>
              <a:avLst/>
              <a:gdLst/>
              <a:rect l="l" t="t" r="r" b="b"/>
              <a:pathLst>
                <a:path w="1441" h="510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  <p:sp>
          <p:nvSpPr>
            <p:cNvPr id="51" name="Google Shape;11726;p86"/>
            <p:cNvSpPr/>
            <p:nvPr/>
          </p:nvSpPr>
          <p:spPr>
            <a:xfrm>
              <a:off x="5416763" y="1628074"/>
              <a:ext cx="10581" cy="15872"/>
            </a:xfrm>
            <a:custGeom>
              <a:avLst/>
              <a:gd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  <p:sp>
          <p:nvSpPr>
            <p:cNvPr id="52" name="Google Shape;11727;p86"/>
            <p:cNvSpPr/>
            <p:nvPr/>
          </p:nvSpPr>
          <p:spPr>
            <a:xfrm>
              <a:off x="5483893" y="1628074"/>
              <a:ext cx="10233" cy="15872"/>
            </a:xfrm>
            <a:custGeom>
              <a:avLst/>
              <a:gd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  <p:sp>
          <p:nvSpPr>
            <p:cNvPr id="53" name="Google Shape;11728;p86"/>
            <p:cNvSpPr/>
            <p:nvPr/>
          </p:nvSpPr>
          <p:spPr>
            <a:xfrm>
              <a:off x="5411093" y="1611474"/>
              <a:ext cx="21923" cy="10613"/>
            </a:xfrm>
            <a:custGeom>
              <a:avLst/>
              <a:gd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  <p:sp>
          <p:nvSpPr>
            <p:cNvPr id="54" name="Google Shape;11729;p86"/>
            <p:cNvSpPr/>
            <p:nvPr/>
          </p:nvSpPr>
          <p:spPr>
            <a:xfrm>
              <a:off x="5478254" y="1611474"/>
              <a:ext cx="21511" cy="10613"/>
            </a:xfrm>
            <a:custGeom>
              <a:avLst/>
              <a:gd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  <p:sp>
          <p:nvSpPr>
            <p:cNvPr id="55" name="Google Shape;11730;p86"/>
            <p:cNvSpPr/>
            <p:nvPr/>
          </p:nvSpPr>
          <p:spPr>
            <a:xfrm>
              <a:off x="5289631" y="1500214"/>
              <a:ext cx="332355" cy="354974"/>
            </a:xfrm>
            <a:custGeom>
              <a:avLst/>
              <a:gdLst/>
              <a:rect l="l" t="t" r="r" b="b"/>
              <a:pathLst>
                <a:path w="10491" h="11205" extrusionOk="0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</p:grpSp>
      <p:grpSp>
        <p:nvGrpSpPr>
          <p:cNvPr id="56" name="Google Shape;11744;p86"/>
          <p:cNvGrpSpPr/>
          <p:nvPr/>
        </p:nvGrpSpPr>
        <p:grpSpPr>
          <a:xfrm rot="0">
            <a:off x="4444763" y="3606805"/>
            <a:ext cx="1197446" cy="1197222"/>
            <a:chOff x="4903389" y="1500214"/>
            <a:chExt cx="267854" cy="355735"/>
          </a:xfrm>
          <a:solidFill>
            <a:srgbClr val="16438c"/>
          </a:solidFill>
        </p:grpSpPr>
        <p:sp>
          <p:nvSpPr>
            <p:cNvPr id="57" name="Google Shape;11745;p86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  <p:sp>
          <p:nvSpPr>
            <p:cNvPr id="58" name="Google Shape;11746;p86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  <p:sp>
          <p:nvSpPr>
            <p:cNvPr id="59" name="Google Shape;11747;p86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  <p:sp>
          <p:nvSpPr>
            <p:cNvPr id="60" name="Google Shape;11748;p86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  <p:sp>
          <p:nvSpPr>
            <p:cNvPr id="61" name="Google Shape;11749;p86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/>
            </a:p>
          </p:txBody>
        </p:sp>
      </p:grpSp>
      <p:sp>
        <p:nvSpPr>
          <p:cNvPr id="62" name="가로 글상자 61"/>
          <p:cNvSpPr txBox="1"/>
          <p:nvPr/>
        </p:nvSpPr>
        <p:spPr>
          <a:xfrm>
            <a:off x="5756222" y="4548769"/>
            <a:ext cx="2287453" cy="36463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대학생</a:t>
            </a:r>
            <a:r>
              <a:rPr lang="en-US" altLang="ko-KR" b="1"/>
              <a:t>,</a:t>
            </a:r>
            <a:r>
              <a:rPr lang="ko-KR" altLang="en-US" b="1"/>
              <a:t> 일반인</a:t>
            </a:r>
            <a:endParaRPr lang="ko-KR" altLang="en-US" b="1"/>
          </a:p>
        </p:txBody>
      </p:sp>
      <p:sp>
        <p:nvSpPr>
          <p:cNvPr id="63" name="가로 글상자 62"/>
          <p:cNvSpPr txBox="1"/>
          <p:nvPr/>
        </p:nvSpPr>
        <p:spPr>
          <a:xfrm>
            <a:off x="5885649" y="6057811"/>
            <a:ext cx="1300651" cy="360862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연구자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4" name="가로 글상자 63"/>
          <p:cNvSpPr txBox="1"/>
          <p:nvPr/>
        </p:nvSpPr>
        <p:spPr>
          <a:xfrm>
            <a:off x="5920014" y="7717044"/>
            <a:ext cx="1143726" cy="361023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교사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5" name="가로 글상자 64"/>
          <p:cNvSpPr txBox="1"/>
          <p:nvPr/>
        </p:nvSpPr>
        <p:spPr>
          <a:xfrm>
            <a:off x="5920014" y="9391193"/>
            <a:ext cx="1143726" cy="364456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학생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70838" y="3537948"/>
            <a:ext cx="556044" cy="42630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800000">
            <a:off x="13813300" y="4027913"/>
            <a:ext cx="469948" cy="360296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09228" y="5132253"/>
            <a:ext cx="556044" cy="42630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0800000">
            <a:off x="13851692" y="5622218"/>
            <a:ext cx="469948" cy="36029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646444" y="6720534"/>
            <a:ext cx="556044" cy="42630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10800000">
            <a:off x="13888908" y="7210499"/>
            <a:ext cx="469948" cy="360296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646444" y="8341447"/>
            <a:ext cx="556044" cy="42630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10800000">
            <a:off x="13888908" y="8831414"/>
            <a:ext cx="469948" cy="360296"/>
          </a:xfrm>
          <a:prstGeom prst="rect">
            <a:avLst/>
          </a:prstGeom>
        </p:spPr>
      </p:pic>
      <p:sp>
        <p:nvSpPr>
          <p:cNvPr id="74" name="가로 글상자 73"/>
          <p:cNvSpPr txBox="1"/>
          <p:nvPr/>
        </p:nvSpPr>
        <p:spPr>
          <a:xfrm>
            <a:off x="8251319" y="3732098"/>
            <a:ext cx="5326356" cy="100033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000" b="1">
                <a:latin typeface="맑은 고딕"/>
                <a:cs typeface="Calibri"/>
              </a:rPr>
              <a:t>해외 </a:t>
            </a:r>
            <a:r>
              <a:rPr lang="ko-KR" altLang="en-US" sz="3000" b="1">
                <a:solidFill>
                  <a:srgbClr val="16438c"/>
                </a:solidFill>
                <a:latin typeface="맑은 고딕"/>
                <a:cs typeface="Calibri"/>
              </a:rPr>
              <a:t>유명 콘텐츠</a:t>
            </a:r>
            <a:r>
              <a:rPr lang="ko-KR" altLang="en-US" sz="3000" b="1">
                <a:latin typeface="맑은 고딕"/>
                <a:cs typeface="Calibri"/>
              </a:rPr>
              <a:t>나</a:t>
            </a:r>
            <a:endParaRPr lang="ko-KR" altLang="en-US" sz="3000" b="1">
              <a:latin typeface="맑은 고딕"/>
              <a:cs typeface="Calibri"/>
            </a:endParaRPr>
          </a:p>
          <a:p>
            <a:pPr lvl="0">
              <a:defRPr/>
            </a:pPr>
            <a:r>
              <a:rPr lang="ko-KR" altLang="en-US" sz="3000" b="1">
                <a:solidFill>
                  <a:srgbClr val="16438c"/>
                </a:solidFill>
                <a:cs typeface="Calibri"/>
              </a:rPr>
              <a:t>		</a:t>
            </a:r>
            <a:r>
              <a:rPr lang="ko-KR" altLang="en-US" sz="3000" b="1">
                <a:solidFill>
                  <a:srgbClr val="16438c"/>
                </a:solidFill>
                <a:latin typeface="맑은 고딕"/>
                <a:cs typeface="Calibri"/>
              </a:rPr>
              <a:t>석학 강의</a:t>
            </a:r>
            <a:r>
              <a:rPr lang="ko-KR" altLang="en-US" sz="3000" b="1">
                <a:latin typeface="맑은 고딕"/>
                <a:cs typeface="Calibri"/>
              </a:rPr>
              <a:t>는 있나</a:t>
            </a:r>
            <a:r>
              <a:rPr lang="en-US" altLang="ko-KR" sz="3000" b="1">
                <a:latin typeface="맑은 고딕"/>
              </a:rPr>
              <a:t>?</a:t>
            </a:r>
            <a:endParaRPr lang="en-US" altLang="ko-KR" sz="3000" b="1">
              <a:latin typeface="맑은 고딕"/>
            </a:endParaRPr>
          </a:p>
        </p:txBody>
      </p:sp>
      <p:sp>
        <p:nvSpPr>
          <p:cNvPr id="75" name="가로 글상자 74"/>
          <p:cNvSpPr txBox="1"/>
          <p:nvPr/>
        </p:nvSpPr>
        <p:spPr>
          <a:xfrm>
            <a:off x="8464763" y="5260301"/>
            <a:ext cx="4831738" cy="100524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2b98d8"/>
                </a:solidFill>
                <a:latin typeface="맑은 고딕"/>
                <a:cs typeface="Calibri"/>
              </a:rPr>
              <a:t>연구 보고서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나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Calibri"/>
            </a:endParaRPr>
          </a:p>
          <a:p>
            <a:pPr marL="0" lvl="0" indent="0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0000"/>
                </a:solidFill>
                <a:cs typeface="Calibri"/>
              </a:rPr>
              <a:t>		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2b98d8"/>
                </a:solidFill>
                <a:latin typeface="맑은 고딕"/>
                <a:cs typeface="Calibri"/>
              </a:rPr>
              <a:t>자료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Calibri"/>
              </a:rPr>
              <a:t>가 있을까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?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" name="가로 글상자 75"/>
          <p:cNvSpPr txBox="1"/>
          <p:nvPr/>
        </p:nvSpPr>
        <p:spPr>
          <a:xfrm>
            <a:off x="8259259" y="6953136"/>
            <a:ext cx="5391690" cy="1002179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0000"/>
                </a:solidFill>
                <a:cs typeface="Calibri"/>
              </a:rPr>
              <a:t>수업준비에 필요한 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rgbClr val="000000"/>
              </a:solidFill>
              <a:cs typeface="Calibri"/>
            </a:endParaRPr>
          </a:p>
          <a:p>
            <a:pPr marL="0" lvl="0" indent="0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0000"/>
                </a:solidFill>
                <a:cs typeface="Calibri"/>
              </a:rPr>
              <a:t>		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a099"/>
                </a:solidFill>
                <a:cs typeface="Calibri"/>
              </a:rPr>
              <a:t>학습자료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0000"/>
                </a:solidFill>
                <a:cs typeface="Calibri"/>
              </a:rPr>
              <a:t>가 없을까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</a:rPr>
              <a:t>?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</p:txBody>
      </p:sp>
      <p:sp>
        <p:nvSpPr>
          <p:cNvPr id="77" name="가로 글상자 76"/>
          <p:cNvSpPr txBox="1"/>
          <p:nvPr/>
        </p:nvSpPr>
        <p:spPr>
          <a:xfrm>
            <a:off x="8399765" y="8599733"/>
            <a:ext cx="5531040" cy="1003516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87ae7b"/>
                </a:solidFill>
                <a:cs typeface="Calibri"/>
              </a:rPr>
              <a:t>학습 참고자료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dk1"/>
                </a:solidFill>
                <a:cs typeface="Calibri"/>
              </a:rPr>
              <a:t>나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dk1"/>
              </a:solidFill>
              <a:cs typeface="Calibri"/>
            </a:endParaRPr>
          </a:p>
          <a:p>
            <a:pPr marL="0" lvl="0" indent="0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0000"/>
                </a:solidFill>
                <a:cs typeface="Calibri"/>
              </a:rPr>
              <a:t>		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87ae7b"/>
                </a:solidFill>
                <a:cs typeface="Calibri"/>
              </a:rPr>
              <a:t>온라인 강의</a:t>
            </a: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000000"/>
                </a:solidFill>
                <a:cs typeface="Calibri"/>
              </a:rPr>
              <a:t>는 어디</a:t>
            </a:r>
            <a:r>
              <a: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  <a:solidFill>
                  <a:srgbClr val="000000"/>
                </a:solidFill>
              </a:rPr>
              <a:t>?</a:t>
            </a:r>
            <a:endParaRPr xmlns:mc="http://schemas.openxmlformats.org/markup-compatibility/2006" xmlns:hp="http://schemas.haansoft.com/office/presentation/8.0" kumimoji="0" lang="en-US" altLang="ko-KR" sz="3000" b="1" i="0" u="none" strike="noStrike" kern="1200" cap="none" spc="0" normalizeH="0" baseline="0" mc:Ignorable="hp" hp:hslEmbossed="0">
              <a:solidFill>
                <a:srgbClr val="000000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633478" y="2283045"/>
            <a:ext cx="11096064" cy="800552"/>
          </a:xfrm>
          <a:prstGeom prst="rect">
            <a:avLst/>
          </a:prstGeom>
          <a:solidFill>
            <a:srgbClr val="1fa1e4"/>
          </a:solidFill>
          <a:ln w="28575">
            <a:solidFill>
              <a:srgbClr val="16438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en-US" altLang="ko-KR" sz="4000" b="1">
                <a:solidFill>
                  <a:schemeClr val="lt1"/>
                </a:solidFill>
              </a:rPr>
              <a:t>AS</a:t>
            </a:r>
            <a:r>
              <a:rPr lang="ko-KR" altLang="en-US" sz="4000" b="1">
                <a:solidFill>
                  <a:schemeClr val="lt1"/>
                </a:solidFill>
              </a:rPr>
              <a:t> </a:t>
            </a:r>
            <a:r>
              <a:rPr lang="en-US" altLang="ko-KR" sz="4000" b="1">
                <a:solidFill>
                  <a:schemeClr val="lt1"/>
                </a:solidFill>
              </a:rPr>
              <a:t>IS</a:t>
            </a:r>
            <a:endParaRPr lang="en-US" altLang="ko-KR" sz="4000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모서리가 둥근 직사각형 42"/>
          <p:cNvSpPr/>
          <p:nvPr/>
        </p:nvSpPr>
        <p:spPr>
          <a:xfrm>
            <a:off x="6875729" y="5899590"/>
            <a:ext cx="4536540" cy="1360962"/>
          </a:xfrm>
          <a:prstGeom prst="roundRect">
            <a:avLst>
              <a:gd name="adj" fmla="val 2343"/>
            </a:avLst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 sz="1300"/>
          </a:p>
        </p:txBody>
      </p:sp>
      <p:sp>
        <p:nvSpPr>
          <p:cNvPr id="89" name="아래쪽 화살표 88"/>
          <p:cNvSpPr/>
          <p:nvPr/>
        </p:nvSpPr>
        <p:spPr>
          <a:xfrm>
            <a:off x="7783038" y="5350689"/>
            <a:ext cx="2797533" cy="51080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 rot="0">
            <a:off x="-106109" y="-115661"/>
            <a:ext cx="18500216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551507" y="1017814"/>
            <a:ext cx="6609576" cy="83003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altLang="ko-KR" sz="5500" b="1" spc="-220">
                <a:solidFill>
                  <a:srgbClr val="1fa1e4"/>
                </a:solidFill>
                <a:ea typeface="Gothic A1 Bold Bold"/>
              </a:rPr>
              <a:t>2.1</a:t>
            </a:r>
            <a:r>
              <a:rPr lang="ko-KR" altLang="en-US" sz="5500" b="1" spc="-220">
                <a:solidFill>
                  <a:srgbClr val="1fa1e4"/>
                </a:solidFill>
                <a:ea typeface="Gothic A1 Bold Bold"/>
              </a:rPr>
              <a:t> 개발배경</a:t>
            </a:r>
            <a:endParaRPr lang="ko-KR" altLang="en-US" sz="5500" b="1" spc="-22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27" name="그룹 26"/>
          <p:cNvGrpSpPr/>
          <p:nvPr/>
        </p:nvGrpSpPr>
        <p:grpSpPr>
          <a:xfrm rot="0">
            <a:off x="1094179" y="785522"/>
            <a:ext cx="1462313" cy="1191924"/>
            <a:chOff x="1094179" y="785522"/>
            <a:chExt cx="1462313" cy="1191924"/>
          </a:xfrm>
        </p:grpSpPr>
        <p:grpSp>
          <p:nvGrpSpPr>
            <p:cNvPr id="28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29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30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31" name="TextBox 19"/>
            <p:cNvSpPr txBox="1"/>
            <p:nvPr/>
          </p:nvSpPr>
          <p:spPr>
            <a:xfrm>
              <a:off x="1094179" y="1075453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1.1</a:t>
              </a:r>
              <a:endPara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1551506" y="2194749"/>
            <a:ext cx="14850957" cy="800552"/>
          </a:xfrm>
          <a:prstGeom prst="rect">
            <a:avLst/>
          </a:prstGeom>
          <a:solidFill>
            <a:srgbClr val="1fa1e4">
              <a:alpha val="100000"/>
            </a:srgbClr>
          </a:solidFill>
          <a:ln w="28575" cap="flat" cmpd="sng" algn="ctr">
            <a:solidFill>
              <a:srgbClr val="16438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TO BE</a:t>
            </a:r>
            <a:endPara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grpSp>
        <p:nvGrpSpPr>
          <p:cNvPr id="36" name=""/>
          <p:cNvGrpSpPr/>
          <p:nvPr/>
        </p:nvGrpSpPr>
        <p:grpSpPr>
          <a:xfrm rot="0">
            <a:off x="1551507" y="3152485"/>
            <a:ext cx="4536541" cy="2264876"/>
            <a:chOff x="9143622" y="3404493"/>
            <a:chExt cx="4990572" cy="2797533"/>
          </a:xfrm>
        </p:grpSpPr>
        <p:sp>
          <p:nvSpPr>
            <p:cNvPr id="34" name="직사각형 33"/>
            <p:cNvSpPr/>
            <p:nvPr/>
          </p:nvSpPr>
          <p:spPr>
            <a:xfrm>
              <a:off x="9143622" y="3404493"/>
              <a:ext cx="4990572" cy="2797533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1b176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9143622" y="3404493"/>
              <a:ext cx="4990572" cy="756090"/>
            </a:xfrm>
            <a:prstGeom prst="rect">
              <a:avLst/>
            </a:prstGeom>
            <a:solidFill>
              <a:srgbClr val="1b1760"/>
            </a:solidFill>
            <a:ln>
              <a:solidFill>
                <a:srgbClr val="1b176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3000" b="1"/>
                <a:t>학술정보</a:t>
              </a:r>
              <a:endParaRPr lang="ko-KR" altLang="en-US" sz="3000" b="1"/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6875729" y="3152485"/>
            <a:ext cx="4536541" cy="2264876"/>
            <a:chOff x="9143622" y="3404493"/>
            <a:chExt cx="4990572" cy="2797533"/>
          </a:xfrm>
        </p:grpSpPr>
        <p:sp>
          <p:nvSpPr>
            <p:cNvPr id="38" name="직사각형 33"/>
            <p:cNvSpPr/>
            <p:nvPr/>
          </p:nvSpPr>
          <p:spPr>
            <a:xfrm>
              <a:off x="9143622" y="3404493"/>
              <a:ext cx="4990572" cy="2797533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5400" cap="flat" cmpd="sng" algn="ctr">
              <a:solidFill>
                <a:srgbClr val="1b176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9" name="직사각형 34"/>
            <p:cNvSpPr/>
            <p:nvPr/>
          </p:nvSpPr>
          <p:spPr>
            <a:xfrm>
              <a:off x="9143622" y="3404493"/>
              <a:ext cx="4990572" cy="756090"/>
            </a:xfrm>
            <a:prstGeom prst="rect">
              <a:avLst/>
            </a:prstGeom>
            <a:solidFill>
              <a:srgbClr val="1b1760">
                <a:alpha val="100000"/>
              </a:srgbClr>
            </a:solidFill>
            <a:ln w="25400" cap="flat" cmpd="sng" algn="ctr">
              <a:solidFill>
                <a:srgbClr val="1b176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문화정보</a:t>
              </a:r>
  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11865924" y="3152485"/>
            <a:ext cx="4536541" cy="2264876"/>
            <a:chOff x="9143622" y="3404493"/>
            <a:chExt cx="4990572" cy="2797533"/>
          </a:xfrm>
        </p:grpSpPr>
        <p:sp>
          <p:nvSpPr>
            <p:cNvPr id="41" name="직사각형 33"/>
            <p:cNvSpPr/>
            <p:nvPr/>
          </p:nvSpPr>
          <p:spPr>
            <a:xfrm>
              <a:off x="9143622" y="3404493"/>
              <a:ext cx="4990572" cy="2797533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5400" cap="flat" cmpd="sng" algn="ctr">
              <a:solidFill>
                <a:srgbClr val="1b176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42" name="직사각형 34"/>
            <p:cNvSpPr/>
            <p:nvPr/>
          </p:nvSpPr>
          <p:spPr>
            <a:xfrm>
              <a:off x="9143622" y="3404493"/>
              <a:ext cx="4990572" cy="756090"/>
            </a:xfrm>
            <a:prstGeom prst="rect">
              <a:avLst/>
            </a:prstGeom>
            <a:solidFill>
              <a:srgbClr val="1b1760">
                <a:alpha val="100000"/>
              </a:srgbClr>
            </a:solidFill>
            <a:ln w="25400" cap="flat" cmpd="sng" algn="ctr">
              <a:solidFill>
                <a:srgbClr val="1b1760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교육정보</a:t>
              </a:r>
  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grpSp>
        <p:nvGrpSpPr>
          <p:cNvPr id="48" name=""/>
          <p:cNvGrpSpPr/>
          <p:nvPr/>
        </p:nvGrpSpPr>
        <p:grpSpPr>
          <a:xfrm rot="0">
            <a:off x="1583478" y="7487379"/>
            <a:ext cx="2797155" cy="2648404"/>
            <a:chOff x="6119640" y="3083597"/>
            <a:chExt cx="3326797" cy="3118430"/>
          </a:xfrm>
        </p:grpSpPr>
        <p:sp>
          <p:nvSpPr>
            <p:cNvPr id="46" name="직사각형 45"/>
            <p:cNvSpPr/>
            <p:nvPr/>
          </p:nvSpPr>
          <p:spPr>
            <a:xfrm>
              <a:off x="6119640" y="3706929"/>
              <a:ext cx="3326797" cy="2495097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0158b2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p>
              <a:pPr lvl="0" algn="ctr">
                <a:defRPr/>
              </a:pPr>
              <a:r>
                <a:rPr lang="ko-KR" altLang="en-US" sz="2500" b="1">
                  <a:solidFill>
                    <a:srgbClr val="0158b2"/>
                  </a:solidFill>
                </a:rPr>
                <a:t>유명강의 수강</a:t>
              </a:r>
              <a:endParaRPr lang="ko-KR" altLang="en-US" sz="2500" b="1">
                <a:solidFill>
                  <a:srgbClr val="0158b2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119640" y="3083597"/>
              <a:ext cx="3326797" cy="623332"/>
            </a:xfrm>
            <a:prstGeom prst="rect">
              <a:avLst/>
            </a:prstGeom>
            <a:solidFill>
              <a:srgbClr val="0158b2"/>
            </a:solidFill>
            <a:ln>
              <a:solidFill>
                <a:srgbClr val="0158b2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ko-KR" altLang="en-US" sz="2500" b="1"/>
                <a:t>대학생</a:t>
              </a:r>
              <a:r>
                <a:rPr lang="en-US" altLang="ko-KR" sz="2500" b="1"/>
                <a:t>/</a:t>
              </a:r>
              <a:r>
                <a:rPr lang="ko-KR" altLang="en-US" sz="2500" b="1"/>
                <a:t>일반일</a:t>
              </a:r>
              <a:endParaRPr lang="ko-KR" altLang="en-US" sz="2500" b="1"/>
            </a:p>
          </p:txBody>
        </p:sp>
      </p:grpSp>
      <p:grpSp>
        <p:nvGrpSpPr>
          <p:cNvPr id="49" name="그룹 48"/>
          <p:cNvGrpSpPr/>
          <p:nvPr/>
        </p:nvGrpSpPr>
        <p:grpSpPr>
          <a:xfrm rot="0">
            <a:off x="5666364" y="7487378"/>
            <a:ext cx="2797155" cy="2648404"/>
            <a:chOff x="6119640" y="3083597"/>
            <a:chExt cx="3326797" cy="3118430"/>
          </a:xfrm>
        </p:grpSpPr>
        <p:sp>
          <p:nvSpPr>
            <p:cNvPr id="50" name="직사각형 45"/>
            <p:cNvSpPr/>
            <p:nvPr/>
          </p:nvSpPr>
          <p:spPr>
            <a:xfrm>
              <a:off x="6119640" y="3706929"/>
              <a:ext cx="3326797" cy="249509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5400" cap="flat" cmpd="sng" algn="ctr">
              <a:solidFill>
                <a:srgbClr val="00abe8">
                  <a:alpha val="100000"/>
                </a:srgbClr>
              </a:solidFill>
              <a:prstDash val="solid"/>
            </a:ln>
          </p:spPr>
          <p:txBody>
            <a:bodyPr anchor="t" anchorCtr="0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  <a:solidFill>
                    <a:srgbClr val="01c4d4"/>
                  </a:solidFill>
                  <a:latin typeface="Calibri"/>
                  <a:ea typeface="맑은 고딕"/>
                  <a:cs typeface="맑은 고딕"/>
                </a:rPr>
                <a:t>연구자료 검색</a:t>
              </a:r>
  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1c4d4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51" name="직사각형 46"/>
            <p:cNvSpPr/>
            <p:nvPr/>
          </p:nvSpPr>
          <p:spPr>
            <a:xfrm>
              <a:off x="6119640" y="3083597"/>
              <a:ext cx="3326797" cy="623332"/>
            </a:xfrm>
            <a:prstGeom prst="rect">
              <a:avLst/>
            </a:prstGeom>
            <a:solidFill>
              <a:srgbClr val="00abe8">
                <a:alpha val="100000"/>
              </a:srgbClr>
            </a:solidFill>
            <a:ln w="25400" cap="flat" cmpd="sng" algn="ctr">
              <a:solidFill>
                <a:srgbClr val="00abe8"/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연구자</a:t>
              </a:r>
  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0">
            <a:off x="9824858" y="7487380"/>
            <a:ext cx="2797155" cy="2648404"/>
            <a:chOff x="6119640" y="3083597"/>
            <a:chExt cx="3326797" cy="3118430"/>
          </a:xfrm>
        </p:grpSpPr>
        <p:sp>
          <p:nvSpPr>
            <p:cNvPr id="53" name="직사각형 45"/>
            <p:cNvSpPr/>
            <p:nvPr/>
          </p:nvSpPr>
          <p:spPr>
            <a:xfrm>
              <a:off x="6119640" y="3706929"/>
              <a:ext cx="3326797" cy="249509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5400" cap="flat" cmpd="sng" algn="ctr">
              <a:solidFill>
                <a:srgbClr val="01c4d4">
                  <a:alpha val="100000"/>
                </a:srgbClr>
              </a:solidFill>
              <a:prstDash val="solid"/>
            </a:ln>
          </p:spPr>
          <p:txBody>
            <a:bodyPr anchor="t" anchorCtr="0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  <a:solidFill>
                    <a:srgbClr val="01c4d4"/>
                  </a:solidFill>
                  <a:latin typeface="Calibri"/>
                  <a:ea typeface="맑은 고딕"/>
                  <a:cs typeface="맑은 고딕"/>
                </a:rPr>
                <a:t>수업자료 준비</a:t>
              </a:r>
  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1c4d4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54" name="직사각형 46"/>
            <p:cNvSpPr/>
            <p:nvPr/>
          </p:nvSpPr>
          <p:spPr>
            <a:xfrm>
              <a:off x="6119640" y="3083597"/>
              <a:ext cx="3326797" cy="623332"/>
            </a:xfrm>
            <a:prstGeom prst="rect">
              <a:avLst/>
            </a:prstGeom>
            <a:solidFill>
              <a:srgbClr val="01c4d4">
                <a:alpha val="100000"/>
              </a:srgbClr>
            </a:solidFill>
            <a:ln w="25400" cap="flat" cmpd="sng" algn="ctr">
              <a:solidFill>
                <a:srgbClr val="01c4d4"/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교사</a:t>
              </a:r>
  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 rot="0">
            <a:off x="13605308" y="7487380"/>
            <a:ext cx="2797155" cy="2648404"/>
            <a:chOff x="6119640" y="3083597"/>
            <a:chExt cx="3326797" cy="3118430"/>
          </a:xfrm>
        </p:grpSpPr>
        <p:sp>
          <p:nvSpPr>
            <p:cNvPr id="57" name="직사각형 45"/>
            <p:cNvSpPr/>
            <p:nvPr/>
          </p:nvSpPr>
          <p:spPr>
            <a:xfrm>
              <a:off x="6119640" y="3706929"/>
              <a:ext cx="3326797" cy="2495097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25400" cap="flat" cmpd="sng" algn="ctr">
              <a:solidFill>
                <a:srgbClr val="4dd024">
                  <a:alpha val="100000"/>
                </a:srgbClr>
              </a:solidFill>
              <a:prstDash val="solid"/>
            </a:ln>
          </p:spPr>
          <p:txBody>
            <a:bodyPr anchor="t" anchorCtr="0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  <a:solidFill>
                    <a:srgbClr val="4dd024"/>
                  </a:solidFill>
                  <a:latin typeface="Calibri"/>
                  <a:ea typeface="맑은 고딕"/>
                  <a:cs typeface="맑은 고딕"/>
                </a:rPr>
                <a:t>온라인 수업</a:t>
              </a:r>
  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4dd024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58" name="직사각형 46"/>
            <p:cNvSpPr/>
            <p:nvPr/>
          </p:nvSpPr>
          <p:spPr>
            <a:xfrm>
              <a:off x="6119640" y="3083597"/>
              <a:ext cx="3326797" cy="623332"/>
            </a:xfrm>
            <a:prstGeom prst="rect">
              <a:avLst/>
            </a:prstGeom>
            <a:solidFill>
              <a:srgbClr val="4dd024">
                <a:alpha val="100000"/>
              </a:srgbClr>
            </a:solidFill>
            <a:ln w="25400" cap="flat" cmpd="sng" algn="ctr">
              <a:solidFill>
                <a:srgbClr val="4dd024"/>
              </a:solidFill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학생</a:t>
              </a:r>
  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grpSp>
        <p:nvGrpSpPr>
          <p:cNvPr id="59" name="Google Shape;10495;p85"/>
          <p:cNvGrpSpPr/>
          <p:nvPr/>
        </p:nvGrpSpPr>
        <p:grpSpPr>
          <a:xfrm rot="0">
            <a:off x="2087421" y="8560912"/>
            <a:ext cx="1694987" cy="1421564"/>
            <a:chOff x="7538896" y="1970156"/>
            <a:chExt cx="361147" cy="361529"/>
          </a:xfrm>
        </p:grpSpPr>
        <p:sp>
          <p:nvSpPr>
            <p:cNvPr id="60" name="Google Shape;10496;p85"/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" name="Google Shape;10497;p85"/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" name="Google Shape;10498;p85"/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" name="Google Shape;10499;p85"/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" name="Google Shape;10500;p85"/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" name="Google Shape;10501;p85"/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66" name="Google Shape;11678;p86"/>
          <p:cNvGrpSpPr/>
          <p:nvPr/>
        </p:nvGrpSpPr>
        <p:grpSpPr>
          <a:xfrm rot="0">
            <a:off x="10352036" y="8560912"/>
            <a:ext cx="1742802" cy="1421564"/>
            <a:chOff x="2662884" y="1513044"/>
            <a:chExt cx="322914" cy="348543"/>
          </a:xfrm>
        </p:grpSpPr>
        <p:sp>
          <p:nvSpPr>
            <p:cNvPr id="67" name="Google Shape;11679;p86"/>
            <p:cNvSpPr/>
            <p:nvPr/>
          </p:nvSpPr>
          <p:spPr>
            <a:xfrm>
              <a:off x="2662884" y="1513044"/>
              <a:ext cx="260663" cy="348543"/>
            </a:xfrm>
            <a:custGeom>
              <a:avLst/>
              <a:gdLst/>
              <a:rect l="l" t="t" r="r" b="b"/>
              <a:pathLst>
                <a:path w="8228" h="11002" extrusionOk="0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" name="Google Shape;11680;p86"/>
            <p:cNvSpPr/>
            <p:nvPr/>
          </p:nvSpPr>
          <p:spPr>
            <a:xfrm>
              <a:off x="2663264" y="1513044"/>
              <a:ext cx="165243" cy="282554"/>
            </a:xfrm>
            <a:custGeom>
              <a:avLst/>
              <a:gdLst/>
              <a:rect l="l" t="t" r="r" b="b"/>
              <a:pathLst>
                <a:path w="5216" h="8919" extrusionOk="0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9" name="Google Shape;11681;p86"/>
            <p:cNvSpPr/>
            <p:nvPr/>
          </p:nvSpPr>
          <p:spPr>
            <a:xfrm>
              <a:off x="2717596" y="1747634"/>
              <a:ext cx="152412" cy="10613"/>
            </a:xfrm>
            <a:custGeom>
              <a:avLst/>
              <a:gd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0" name="Google Shape;11682;p86"/>
            <p:cNvSpPr/>
            <p:nvPr/>
          </p:nvSpPr>
          <p:spPr>
            <a:xfrm>
              <a:off x="2788876" y="1809886"/>
              <a:ext cx="81132" cy="10581"/>
            </a:xfrm>
            <a:custGeom>
              <a:avLst/>
              <a:gdLst/>
              <a:rect l="l" t="t" r="r" b="b"/>
              <a:pathLst>
                <a:path w="256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1" name="Google Shape;11683;p86"/>
            <p:cNvSpPr/>
            <p:nvPr/>
          </p:nvSpPr>
          <p:spPr>
            <a:xfrm>
              <a:off x="2717596" y="1722385"/>
              <a:ext cx="152412" cy="10201"/>
            </a:xfrm>
            <a:custGeom>
              <a:avLst/>
              <a:gdLst/>
              <a:rect l="l" t="t" r="r" b="b"/>
              <a:pathLst>
                <a:path w="4811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2" name="Google Shape;11684;p86"/>
            <p:cNvSpPr/>
            <p:nvPr/>
          </p:nvSpPr>
          <p:spPr>
            <a:xfrm>
              <a:off x="2717596" y="1696344"/>
              <a:ext cx="152412" cy="10613"/>
            </a:xfrm>
            <a:custGeom>
              <a:avLst/>
              <a:gdLst/>
              <a:rect l="l" t="t" r="r" b="b"/>
              <a:pathLst>
                <a:path w="4811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3" name="Google Shape;11685;p86"/>
            <p:cNvSpPr/>
            <p:nvPr/>
          </p:nvSpPr>
          <p:spPr>
            <a:xfrm>
              <a:off x="2717596" y="1670335"/>
              <a:ext cx="152412" cy="10581"/>
            </a:xfrm>
            <a:custGeom>
              <a:avLst/>
              <a:gdLst/>
              <a:rect l="l" t="t" r="r" b="b"/>
              <a:pathLst>
                <a:path w="4811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4" name="Google Shape;11686;p86"/>
            <p:cNvSpPr/>
            <p:nvPr/>
          </p:nvSpPr>
          <p:spPr>
            <a:xfrm>
              <a:off x="2778326" y="1594145"/>
              <a:ext cx="31332" cy="61111"/>
            </a:xfrm>
            <a:custGeom>
              <a:avLst/>
              <a:gdLst/>
              <a:rect l="l" t="t" r="r" b="b"/>
              <a:pathLst>
                <a:path w="989" h="1929" extrusionOk="0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5" name="Google Shape;11687;p86"/>
            <p:cNvSpPr/>
            <p:nvPr/>
          </p:nvSpPr>
          <p:spPr>
            <a:xfrm>
              <a:off x="2782476" y="1575263"/>
              <a:ext cx="16220" cy="15872"/>
            </a:xfrm>
            <a:custGeom>
              <a:avLst/>
              <a:gdLst/>
              <a:rect l="l" t="t" r="r" b="b"/>
              <a:pathLst>
                <a:path w="512" h="501" extrusionOk="0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6" name="Google Shape;11688;p86"/>
            <p:cNvSpPr/>
            <p:nvPr/>
          </p:nvSpPr>
          <p:spPr>
            <a:xfrm>
              <a:off x="2943537" y="1513044"/>
              <a:ext cx="42261" cy="347783"/>
            </a:xfrm>
            <a:custGeom>
              <a:avLst/>
              <a:gdLst/>
              <a:rect l="l" t="t" r="r" b="b"/>
              <a:pathLst>
                <a:path w="1334" h="10978" extrusionOk="0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77" name="Google Shape;10634;p85"/>
          <p:cNvGrpSpPr/>
          <p:nvPr/>
        </p:nvGrpSpPr>
        <p:grpSpPr>
          <a:xfrm rot="0">
            <a:off x="6103880" y="8560912"/>
            <a:ext cx="1922123" cy="1421564"/>
            <a:chOff x="4876780" y="2418064"/>
            <a:chExt cx="407774" cy="356627"/>
          </a:xfrm>
        </p:grpSpPr>
        <p:sp>
          <p:nvSpPr>
            <p:cNvPr id="78" name="Google Shape;10635;p85"/>
            <p:cNvSpPr/>
            <p:nvPr/>
          </p:nvSpPr>
          <p:spPr>
            <a:xfrm>
              <a:off x="4876780" y="2455589"/>
              <a:ext cx="407774" cy="319103"/>
            </a:xfrm>
            <a:custGeom>
              <a:avLst/>
              <a:gdLst/>
              <a:rect l="l" t="t" r="r" b="b"/>
              <a:pathLst>
                <a:path w="12812" h="10026" extrusionOk="0">
                  <a:moveTo>
                    <a:pt x="3608" y="393"/>
                  </a:moveTo>
                  <a:cubicBezTo>
                    <a:pt x="3942" y="393"/>
                    <a:pt x="4216" y="619"/>
                    <a:pt x="4216" y="905"/>
                  </a:cubicBezTo>
                  <a:lnTo>
                    <a:pt x="4216" y="929"/>
                  </a:lnTo>
                  <a:cubicBezTo>
                    <a:pt x="4025" y="857"/>
                    <a:pt x="3811" y="810"/>
                    <a:pt x="3608" y="810"/>
                  </a:cubicBezTo>
                  <a:cubicBezTo>
                    <a:pt x="3382" y="810"/>
                    <a:pt x="3192" y="857"/>
                    <a:pt x="2989" y="929"/>
                  </a:cubicBezTo>
                  <a:lnTo>
                    <a:pt x="2989" y="905"/>
                  </a:lnTo>
                  <a:cubicBezTo>
                    <a:pt x="2989" y="619"/>
                    <a:pt x="3275" y="393"/>
                    <a:pt x="3608" y="393"/>
                  </a:cubicBezTo>
                  <a:close/>
                  <a:moveTo>
                    <a:pt x="3620" y="1179"/>
                  </a:moveTo>
                  <a:cubicBezTo>
                    <a:pt x="4287" y="1179"/>
                    <a:pt x="4835" y="1739"/>
                    <a:pt x="4835" y="2405"/>
                  </a:cubicBezTo>
                  <a:cubicBezTo>
                    <a:pt x="4835" y="2536"/>
                    <a:pt x="4823" y="2655"/>
                    <a:pt x="4775" y="2774"/>
                  </a:cubicBezTo>
                  <a:cubicBezTo>
                    <a:pt x="4239" y="2239"/>
                    <a:pt x="3299" y="2012"/>
                    <a:pt x="3263" y="2012"/>
                  </a:cubicBezTo>
                  <a:cubicBezTo>
                    <a:pt x="3248" y="2009"/>
                    <a:pt x="3233" y="2008"/>
                    <a:pt x="3219" y="2008"/>
                  </a:cubicBezTo>
                  <a:cubicBezTo>
                    <a:pt x="3174" y="2008"/>
                    <a:pt x="3132" y="2021"/>
                    <a:pt x="3096" y="2048"/>
                  </a:cubicBezTo>
                  <a:cubicBezTo>
                    <a:pt x="3049" y="2072"/>
                    <a:pt x="3025" y="2131"/>
                    <a:pt x="3037" y="2191"/>
                  </a:cubicBezTo>
                  <a:cubicBezTo>
                    <a:pt x="3037" y="2215"/>
                    <a:pt x="3025" y="2322"/>
                    <a:pt x="2882" y="2465"/>
                  </a:cubicBezTo>
                  <a:cubicBezTo>
                    <a:pt x="2811" y="2536"/>
                    <a:pt x="2811" y="2655"/>
                    <a:pt x="2882" y="2727"/>
                  </a:cubicBezTo>
                  <a:cubicBezTo>
                    <a:pt x="2924" y="2768"/>
                    <a:pt x="2974" y="2789"/>
                    <a:pt x="3023" y="2789"/>
                  </a:cubicBezTo>
                  <a:cubicBezTo>
                    <a:pt x="3073" y="2789"/>
                    <a:pt x="3120" y="2768"/>
                    <a:pt x="3156" y="2727"/>
                  </a:cubicBezTo>
                  <a:cubicBezTo>
                    <a:pt x="3263" y="2631"/>
                    <a:pt x="3323" y="2524"/>
                    <a:pt x="3358" y="2429"/>
                  </a:cubicBezTo>
                  <a:cubicBezTo>
                    <a:pt x="3680" y="2524"/>
                    <a:pt x="4335" y="2762"/>
                    <a:pt x="4632" y="3179"/>
                  </a:cubicBezTo>
                  <a:cubicBezTo>
                    <a:pt x="4537" y="3655"/>
                    <a:pt x="4120" y="4013"/>
                    <a:pt x="3632" y="4013"/>
                  </a:cubicBezTo>
                  <a:cubicBezTo>
                    <a:pt x="3624" y="4013"/>
                    <a:pt x="3616" y="4013"/>
                    <a:pt x="3608" y="4013"/>
                  </a:cubicBezTo>
                  <a:cubicBezTo>
                    <a:pt x="3083" y="4013"/>
                    <a:pt x="2655" y="3636"/>
                    <a:pt x="2608" y="3120"/>
                  </a:cubicBezTo>
                  <a:cubicBezTo>
                    <a:pt x="2608" y="3084"/>
                    <a:pt x="2596" y="3060"/>
                    <a:pt x="2572" y="3048"/>
                  </a:cubicBezTo>
                  <a:cubicBezTo>
                    <a:pt x="2453" y="2846"/>
                    <a:pt x="2394" y="2631"/>
                    <a:pt x="2394" y="2405"/>
                  </a:cubicBezTo>
                  <a:cubicBezTo>
                    <a:pt x="2394" y="1739"/>
                    <a:pt x="2953" y="1179"/>
                    <a:pt x="3620" y="1179"/>
                  </a:cubicBezTo>
                  <a:close/>
                  <a:moveTo>
                    <a:pt x="4013" y="4334"/>
                  </a:moveTo>
                  <a:lnTo>
                    <a:pt x="4013" y="4536"/>
                  </a:lnTo>
                  <a:cubicBezTo>
                    <a:pt x="4025" y="4596"/>
                    <a:pt x="4037" y="4667"/>
                    <a:pt x="4061" y="4715"/>
                  </a:cubicBezTo>
                  <a:lnTo>
                    <a:pt x="3882" y="4870"/>
                  </a:lnTo>
                  <a:cubicBezTo>
                    <a:pt x="3805" y="4947"/>
                    <a:pt x="3701" y="4986"/>
                    <a:pt x="3598" y="4986"/>
                  </a:cubicBezTo>
                  <a:cubicBezTo>
                    <a:pt x="3495" y="4986"/>
                    <a:pt x="3394" y="4947"/>
                    <a:pt x="3323" y="4870"/>
                  </a:cubicBezTo>
                  <a:lnTo>
                    <a:pt x="3144" y="4715"/>
                  </a:lnTo>
                  <a:cubicBezTo>
                    <a:pt x="3168" y="4656"/>
                    <a:pt x="3180" y="4596"/>
                    <a:pt x="3180" y="4536"/>
                  </a:cubicBezTo>
                  <a:lnTo>
                    <a:pt x="3180" y="4334"/>
                  </a:lnTo>
                  <a:cubicBezTo>
                    <a:pt x="3323" y="4382"/>
                    <a:pt x="3454" y="4394"/>
                    <a:pt x="3596" y="4394"/>
                  </a:cubicBezTo>
                  <a:cubicBezTo>
                    <a:pt x="3751" y="4394"/>
                    <a:pt x="3882" y="4382"/>
                    <a:pt x="4013" y="4334"/>
                  </a:cubicBezTo>
                  <a:close/>
                  <a:moveTo>
                    <a:pt x="6013" y="5977"/>
                  </a:moveTo>
                  <a:lnTo>
                    <a:pt x="6013" y="5989"/>
                  </a:lnTo>
                  <a:lnTo>
                    <a:pt x="6025" y="7596"/>
                  </a:lnTo>
                  <a:cubicBezTo>
                    <a:pt x="6025" y="7596"/>
                    <a:pt x="6025" y="7608"/>
                    <a:pt x="6013" y="7608"/>
                  </a:cubicBezTo>
                  <a:lnTo>
                    <a:pt x="3620" y="7608"/>
                  </a:lnTo>
                  <a:cubicBezTo>
                    <a:pt x="3620" y="7608"/>
                    <a:pt x="3608" y="7608"/>
                    <a:pt x="3608" y="7596"/>
                  </a:cubicBezTo>
                  <a:lnTo>
                    <a:pt x="3608" y="5989"/>
                  </a:lnTo>
                  <a:cubicBezTo>
                    <a:pt x="3608" y="5989"/>
                    <a:pt x="3608" y="5977"/>
                    <a:pt x="3620" y="5977"/>
                  </a:cubicBezTo>
                  <a:close/>
                  <a:moveTo>
                    <a:pt x="4358" y="4941"/>
                  </a:moveTo>
                  <a:lnTo>
                    <a:pt x="4989" y="5263"/>
                  </a:lnTo>
                  <a:cubicBezTo>
                    <a:pt x="5120" y="5334"/>
                    <a:pt x="5216" y="5465"/>
                    <a:pt x="5216" y="5620"/>
                  </a:cubicBezTo>
                  <a:lnTo>
                    <a:pt x="3608" y="5620"/>
                  </a:lnTo>
                  <a:cubicBezTo>
                    <a:pt x="3394" y="5620"/>
                    <a:pt x="3215" y="5799"/>
                    <a:pt x="3215" y="6001"/>
                  </a:cubicBezTo>
                  <a:lnTo>
                    <a:pt x="3215" y="6822"/>
                  </a:lnTo>
                  <a:lnTo>
                    <a:pt x="2787" y="6822"/>
                  </a:lnTo>
                  <a:lnTo>
                    <a:pt x="2787" y="6060"/>
                  </a:lnTo>
                  <a:cubicBezTo>
                    <a:pt x="2787" y="5965"/>
                    <a:pt x="2692" y="5870"/>
                    <a:pt x="2596" y="5870"/>
                  </a:cubicBezTo>
                  <a:cubicBezTo>
                    <a:pt x="2489" y="5870"/>
                    <a:pt x="2394" y="5965"/>
                    <a:pt x="2394" y="6060"/>
                  </a:cubicBezTo>
                  <a:lnTo>
                    <a:pt x="2394" y="7013"/>
                  </a:lnTo>
                  <a:cubicBezTo>
                    <a:pt x="2394" y="7120"/>
                    <a:pt x="2489" y="7203"/>
                    <a:pt x="2596" y="7203"/>
                  </a:cubicBezTo>
                  <a:lnTo>
                    <a:pt x="3203" y="7203"/>
                  </a:lnTo>
                  <a:lnTo>
                    <a:pt x="3203" y="7620"/>
                  </a:lnTo>
                  <a:lnTo>
                    <a:pt x="3203" y="7644"/>
                  </a:lnTo>
                  <a:lnTo>
                    <a:pt x="2382" y="7644"/>
                  </a:lnTo>
                  <a:cubicBezTo>
                    <a:pt x="2156" y="7644"/>
                    <a:pt x="1965" y="7465"/>
                    <a:pt x="1965" y="7227"/>
                  </a:cubicBezTo>
                  <a:lnTo>
                    <a:pt x="1965" y="5632"/>
                  </a:lnTo>
                  <a:lnTo>
                    <a:pt x="2001" y="5632"/>
                  </a:lnTo>
                  <a:cubicBezTo>
                    <a:pt x="2001" y="5465"/>
                    <a:pt x="2084" y="5334"/>
                    <a:pt x="2215" y="5263"/>
                  </a:cubicBezTo>
                  <a:lnTo>
                    <a:pt x="2846" y="4941"/>
                  </a:lnTo>
                  <a:lnTo>
                    <a:pt x="3073" y="5156"/>
                  </a:lnTo>
                  <a:cubicBezTo>
                    <a:pt x="3215" y="5298"/>
                    <a:pt x="3406" y="5382"/>
                    <a:pt x="3608" y="5382"/>
                  </a:cubicBezTo>
                  <a:cubicBezTo>
                    <a:pt x="3799" y="5382"/>
                    <a:pt x="3989" y="5298"/>
                    <a:pt x="4144" y="5156"/>
                  </a:cubicBezTo>
                  <a:lnTo>
                    <a:pt x="4358" y="4941"/>
                  </a:lnTo>
                  <a:close/>
                  <a:moveTo>
                    <a:pt x="12026" y="7989"/>
                  </a:moveTo>
                  <a:lnTo>
                    <a:pt x="12026" y="8418"/>
                  </a:lnTo>
                  <a:lnTo>
                    <a:pt x="787" y="8418"/>
                  </a:lnTo>
                  <a:lnTo>
                    <a:pt x="787" y="7989"/>
                  </a:lnTo>
                  <a:close/>
                  <a:moveTo>
                    <a:pt x="3608" y="0"/>
                  </a:moveTo>
                  <a:cubicBezTo>
                    <a:pt x="3049" y="0"/>
                    <a:pt x="2620" y="405"/>
                    <a:pt x="2620" y="893"/>
                  </a:cubicBezTo>
                  <a:cubicBezTo>
                    <a:pt x="2620" y="977"/>
                    <a:pt x="2632" y="1060"/>
                    <a:pt x="2656" y="1131"/>
                  </a:cubicBezTo>
                  <a:cubicBezTo>
                    <a:pt x="2263" y="1417"/>
                    <a:pt x="2013" y="1881"/>
                    <a:pt x="2013" y="2405"/>
                  </a:cubicBezTo>
                  <a:cubicBezTo>
                    <a:pt x="2013" y="2679"/>
                    <a:pt x="2084" y="2953"/>
                    <a:pt x="2215" y="3191"/>
                  </a:cubicBezTo>
                  <a:cubicBezTo>
                    <a:pt x="2275" y="3596"/>
                    <a:pt x="2501" y="3917"/>
                    <a:pt x="2799" y="4144"/>
                  </a:cubicBezTo>
                  <a:lnTo>
                    <a:pt x="2799" y="4525"/>
                  </a:lnTo>
                  <a:lnTo>
                    <a:pt x="2799" y="4548"/>
                  </a:lnTo>
                  <a:lnTo>
                    <a:pt x="2037" y="4917"/>
                  </a:lnTo>
                  <a:cubicBezTo>
                    <a:pt x="1775" y="5048"/>
                    <a:pt x="1608" y="5322"/>
                    <a:pt x="1608" y="5620"/>
                  </a:cubicBezTo>
                  <a:lnTo>
                    <a:pt x="1608" y="7215"/>
                  </a:lnTo>
                  <a:cubicBezTo>
                    <a:pt x="1608" y="7358"/>
                    <a:pt x="1656" y="7513"/>
                    <a:pt x="1727" y="7632"/>
                  </a:cubicBezTo>
                  <a:lnTo>
                    <a:pt x="191" y="7632"/>
                  </a:lnTo>
                  <a:cubicBezTo>
                    <a:pt x="96" y="7632"/>
                    <a:pt x="1" y="7715"/>
                    <a:pt x="1" y="7823"/>
                  </a:cubicBezTo>
                  <a:cubicBezTo>
                    <a:pt x="1" y="7930"/>
                    <a:pt x="96" y="8013"/>
                    <a:pt x="191" y="8013"/>
                  </a:cubicBezTo>
                  <a:lnTo>
                    <a:pt x="406" y="8013"/>
                  </a:lnTo>
                  <a:lnTo>
                    <a:pt x="406" y="9835"/>
                  </a:lnTo>
                  <a:cubicBezTo>
                    <a:pt x="406" y="9930"/>
                    <a:pt x="489" y="10025"/>
                    <a:pt x="596" y="10025"/>
                  </a:cubicBezTo>
                  <a:cubicBezTo>
                    <a:pt x="703" y="10025"/>
                    <a:pt x="787" y="9930"/>
                    <a:pt x="787" y="9835"/>
                  </a:cubicBezTo>
                  <a:lnTo>
                    <a:pt x="787" y="8823"/>
                  </a:lnTo>
                  <a:lnTo>
                    <a:pt x="12026" y="8823"/>
                  </a:lnTo>
                  <a:lnTo>
                    <a:pt x="12026" y="9835"/>
                  </a:lnTo>
                  <a:cubicBezTo>
                    <a:pt x="12026" y="9930"/>
                    <a:pt x="12121" y="10025"/>
                    <a:pt x="12217" y="10025"/>
                  </a:cubicBezTo>
                  <a:cubicBezTo>
                    <a:pt x="12324" y="10025"/>
                    <a:pt x="12419" y="9930"/>
                    <a:pt x="12419" y="9835"/>
                  </a:cubicBezTo>
                  <a:lnTo>
                    <a:pt x="12419" y="8013"/>
                  </a:lnTo>
                  <a:lnTo>
                    <a:pt x="12621" y="8013"/>
                  </a:lnTo>
                  <a:cubicBezTo>
                    <a:pt x="12728" y="8013"/>
                    <a:pt x="12812" y="7930"/>
                    <a:pt x="12812" y="7823"/>
                  </a:cubicBezTo>
                  <a:cubicBezTo>
                    <a:pt x="12800" y="7704"/>
                    <a:pt x="12717" y="7632"/>
                    <a:pt x="12609" y="7632"/>
                  </a:cubicBezTo>
                  <a:lnTo>
                    <a:pt x="6406" y="7632"/>
                  </a:lnTo>
                  <a:lnTo>
                    <a:pt x="6406" y="7608"/>
                  </a:lnTo>
                  <a:lnTo>
                    <a:pt x="6406" y="6001"/>
                  </a:lnTo>
                  <a:cubicBezTo>
                    <a:pt x="6406" y="5799"/>
                    <a:pt x="6228" y="5620"/>
                    <a:pt x="6013" y="5620"/>
                  </a:cubicBezTo>
                  <a:lnTo>
                    <a:pt x="5597" y="5620"/>
                  </a:lnTo>
                  <a:cubicBezTo>
                    <a:pt x="5597" y="5322"/>
                    <a:pt x="5430" y="5048"/>
                    <a:pt x="5168" y="4917"/>
                  </a:cubicBezTo>
                  <a:lnTo>
                    <a:pt x="4406" y="4548"/>
                  </a:lnTo>
                  <a:lnTo>
                    <a:pt x="4406" y="4525"/>
                  </a:lnTo>
                  <a:lnTo>
                    <a:pt x="4406" y="4144"/>
                  </a:lnTo>
                  <a:cubicBezTo>
                    <a:pt x="4716" y="3929"/>
                    <a:pt x="4942" y="3596"/>
                    <a:pt x="4989" y="3191"/>
                  </a:cubicBezTo>
                  <a:cubicBezTo>
                    <a:pt x="5120" y="2953"/>
                    <a:pt x="5192" y="2667"/>
                    <a:pt x="5192" y="2405"/>
                  </a:cubicBezTo>
                  <a:cubicBezTo>
                    <a:pt x="5192" y="1881"/>
                    <a:pt x="4942" y="1417"/>
                    <a:pt x="4561" y="1131"/>
                  </a:cubicBezTo>
                  <a:cubicBezTo>
                    <a:pt x="4585" y="1060"/>
                    <a:pt x="4585" y="988"/>
                    <a:pt x="4585" y="893"/>
                  </a:cubicBezTo>
                  <a:cubicBezTo>
                    <a:pt x="4585" y="405"/>
                    <a:pt x="4144" y="0"/>
                    <a:pt x="3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9" name="Google Shape;10636;p85"/>
            <p:cNvSpPr/>
            <p:nvPr/>
          </p:nvSpPr>
          <p:spPr>
            <a:xfrm>
              <a:off x="5017012" y="2666287"/>
              <a:ext cx="25016" cy="12158"/>
            </a:xfrm>
            <a:custGeom>
              <a:avLst/>
              <a:gdLst/>
              <a:rect l="l" t="t" r="r" b="b"/>
              <a:pathLst>
                <a:path w="786" h="382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595" y="381"/>
                  </a:lnTo>
                  <a:cubicBezTo>
                    <a:pt x="702" y="381"/>
                    <a:pt x="786" y="298"/>
                    <a:pt x="786" y="191"/>
                  </a:cubicBezTo>
                  <a:cubicBezTo>
                    <a:pt x="786" y="83"/>
                    <a:pt x="702" y="0"/>
                    <a:pt x="5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0" name="Google Shape;10637;p85"/>
            <p:cNvSpPr/>
            <p:nvPr/>
          </p:nvSpPr>
          <p:spPr>
            <a:xfrm>
              <a:off x="5068159" y="2418064"/>
              <a:ext cx="203155" cy="198222"/>
            </a:xfrm>
            <a:custGeom>
              <a:avLst/>
              <a:gdLst/>
              <a:rect l="l" t="t" r="r" b="b"/>
              <a:pathLst>
                <a:path w="6383" h="6228" extrusionOk="0">
                  <a:moveTo>
                    <a:pt x="5608" y="346"/>
                  </a:moveTo>
                  <a:cubicBezTo>
                    <a:pt x="5834" y="346"/>
                    <a:pt x="6025" y="524"/>
                    <a:pt x="6025" y="762"/>
                  </a:cubicBezTo>
                  <a:lnTo>
                    <a:pt x="6025" y="3989"/>
                  </a:lnTo>
                  <a:lnTo>
                    <a:pt x="6013" y="3989"/>
                  </a:lnTo>
                  <a:cubicBezTo>
                    <a:pt x="6013" y="4203"/>
                    <a:pt x="5834" y="4406"/>
                    <a:pt x="5596" y="4406"/>
                  </a:cubicBezTo>
                  <a:lnTo>
                    <a:pt x="3203" y="4406"/>
                  </a:lnTo>
                  <a:cubicBezTo>
                    <a:pt x="3156" y="4406"/>
                    <a:pt x="3132" y="4418"/>
                    <a:pt x="3096" y="4430"/>
                  </a:cubicBezTo>
                  <a:lnTo>
                    <a:pt x="1310" y="5727"/>
                  </a:lnTo>
                  <a:lnTo>
                    <a:pt x="1584" y="4620"/>
                  </a:lnTo>
                  <a:cubicBezTo>
                    <a:pt x="1596" y="4561"/>
                    <a:pt x="1584" y="4501"/>
                    <a:pt x="1548" y="4465"/>
                  </a:cubicBezTo>
                  <a:cubicBezTo>
                    <a:pt x="1512" y="4418"/>
                    <a:pt x="1465" y="4382"/>
                    <a:pt x="1405" y="4382"/>
                  </a:cubicBezTo>
                  <a:lnTo>
                    <a:pt x="810" y="4382"/>
                  </a:lnTo>
                  <a:cubicBezTo>
                    <a:pt x="584" y="4382"/>
                    <a:pt x="393" y="4203"/>
                    <a:pt x="393" y="3965"/>
                  </a:cubicBezTo>
                  <a:lnTo>
                    <a:pt x="393" y="762"/>
                  </a:lnTo>
                  <a:cubicBezTo>
                    <a:pt x="393" y="548"/>
                    <a:pt x="572" y="346"/>
                    <a:pt x="810" y="346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8"/>
                    <a:pt x="0" y="786"/>
                  </a:cubicBezTo>
                  <a:lnTo>
                    <a:pt x="0" y="3989"/>
                  </a:lnTo>
                  <a:cubicBezTo>
                    <a:pt x="0" y="4418"/>
                    <a:pt x="358" y="4775"/>
                    <a:pt x="786" y="4775"/>
                  </a:cubicBezTo>
                  <a:lnTo>
                    <a:pt x="1143" y="4775"/>
                  </a:lnTo>
                  <a:lnTo>
                    <a:pt x="881" y="5870"/>
                  </a:lnTo>
                  <a:cubicBezTo>
                    <a:pt x="846" y="5989"/>
                    <a:pt x="893" y="6108"/>
                    <a:pt x="1000" y="6192"/>
                  </a:cubicBezTo>
                  <a:cubicBezTo>
                    <a:pt x="1048" y="6216"/>
                    <a:pt x="1108" y="6227"/>
                    <a:pt x="1167" y="6227"/>
                  </a:cubicBezTo>
                  <a:cubicBezTo>
                    <a:pt x="1227" y="6227"/>
                    <a:pt x="1286" y="6216"/>
                    <a:pt x="1322" y="6168"/>
                  </a:cubicBezTo>
                  <a:lnTo>
                    <a:pt x="3263" y="4775"/>
                  </a:lnTo>
                  <a:lnTo>
                    <a:pt x="5596" y="4775"/>
                  </a:lnTo>
                  <a:cubicBezTo>
                    <a:pt x="6025" y="4775"/>
                    <a:pt x="6382" y="4418"/>
                    <a:pt x="6382" y="3989"/>
                  </a:cubicBezTo>
                  <a:lnTo>
                    <a:pt x="6382" y="786"/>
                  </a:lnTo>
                  <a:cubicBezTo>
                    <a:pt x="6382" y="358"/>
                    <a:pt x="6025" y="0"/>
                    <a:pt x="5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1" name="Google Shape;10638;p85"/>
            <p:cNvSpPr/>
            <p:nvPr/>
          </p:nvSpPr>
          <p:spPr>
            <a:xfrm>
              <a:off x="5106415" y="2456353"/>
              <a:ext cx="31509" cy="12158"/>
            </a:xfrm>
            <a:custGeom>
              <a:avLst/>
              <a:gdLst/>
              <a:rect l="l" t="t" r="r" b="b"/>
              <a:pathLst>
                <a:path w="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799" y="381"/>
                  </a:lnTo>
                  <a:cubicBezTo>
                    <a:pt x="894" y="381"/>
                    <a:pt x="989" y="298"/>
                    <a:pt x="989" y="191"/>
                  </a:cubicBezTo>
                  <a:cubicBezTo>
                    <a:pt x="989" y="83"/>
                    <a:pt x="894" y="0"/>
                    <a:pt x="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2" name="Google Shape;10639;p85"/>
            <p:cNvSpPr/>
            <p:nvPr/>
          </p:nvSpPr>
          <p:spPr>
            <a:xfrm>
              <a:off x="5151133" y="2456353"/>
              <a:ext cx="82274" cy="12158"/>
            </a:xfrm>
            <a:custGeom>
              <a:avLst/>
              <a:gdLst/>
              <a:rect l="l" t="t" r="r" b="b"/>
              <a:pathLst>
                <a:path w="2585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2394" y="381"/>
                  </a:lnTo>
                  <a:cubicBezTo>
                    <a:pt x="2501" y="381"/>
                    <a:pt x="2584" y="298"/>
                    <a:pt x="2584" y="191"/>
                  </a:cubicBezTo>
                  <a:cubicBezTo>
                    <a:pt x="2584" y="83"/>
                    <a:pt x="2501" y="0"/>
                    <a:pt x="2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3" name="Google Shape;10640;p85"/>
            <p:cNvSpPr/>
            <p:nvPr/>
          </p:nvSpPr>
          <p:spPr>
            <a:xfrm>
              <a:off x="5106415" y="2488180"/>
              <a:ext cx="126992" cy="12158"/>
            </a:xfrm>
            <a:custGeom>
              <a:avLst/>
              <a:gdLst/>
              <a:rect l="l" t="t" r="r" b="b"/>
              <a:pathLst>
                <a:path w="3990" h="382" extrusionOk="0">
                  <a:moveTo>
                    <a:pt x="203" y="0"/>
                  </a:moveTo>
                  <a:cubicBezTo>
                    <a:pt x="96" y="0"/>
                    <a:pt x="1" y="83"/>
                    <a:pt x="1" y="191"/>
                  </a:cubicBezTo>
                  <a:cubicBezTo>
                    <a:pt x="1" y="298"/>
                    <a:pt x="96" y="381"/>
                    <a:pt x="203" y="381"/>
                  </a:cubicBezTo>
                  <a:lnTo>
                    <a:pt x="3799" y="381"/>
                  </a:lnTo>
                  <a:cubicBezTo>
                    <a:pt x="3906" y="381"/>
                    <a:pt x="3989" y="298"/>
                    <a:pt x="3989" y="191"/>
                  </a:cubicBezTo>
                  <a:cubicBezTo>
                    <a:pt x="3978" y="83"/>
                    <a:pt x="3906" y="0"/>
                    <a:pt x="3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4" name="Google Shape;10641;p85"/>
            <p:cNvSpPr/>
            <p:nvPr/>
          </p:nvSpPr>
          <p:spPr>
            <a:xfrm>
              <a:off x="5106415" y="2519626"/>
              <a:ext cx="82656" cy="12540"/>
            </a:xfrm>
            <a:custGeom>
              <a:avLst/>
              <a:gdLst/>
              <a:rect l="l" t="t" r="r" b="b"/>
              <a:pathLst>
                <a:path w="2597" h="394" extrusionOk="0">
                  <a:moveTo>
                    <a:pt x="203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298"/>
                    <a:pt x="96" y="393"/>
                    <a:pt x="203" y="393"/>
                  </a:cubicBezTo>
                  <a:lnTo>
                    <a:pt x="2394" y="393"/>
                  </a:lnTo>
                  <a:cubicBezTo>
                    <a:pt x="2501" y="393"/>
                    <a:pt x="2596" y="298"/>
                    <a:pt x="2596" y="203"/>
                  </a:cubicBezTo>
                  <a:cubicBezTo>
                    <a:pt x="2585" y="96"/>
                    <a:pt x="2501" y="0"/>
                    <a:pt x="23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5" name="Google Shape;10642;p85"/>
            <p:cNvSpPr/>
            <p:nvPr/>
          </p:nvSpPr>
          <p:spPr>
            <a:xfrm>
              <a:off x="5202312" y="2519626"/>
              <a:ext cx="31095" cy="12540"/>
            </a:xfrm>
            <a:custGeom>
              <a:avLst/>
              <a:gdLst/>
              <a:rect l="l" t="t" r="r" b="b"/>
              <a:pathLst>
                <a:path w="977" h="394" extrusionOk="0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786" y="393"/>
                  </a:lnTo>
                  <a:cubicBezTo>
                    <a:pt x="893" y="393"/>
                    <a:pt x="976" y="298"/>
                    <a:pt x="976" y="203"/>
                  </a:cubicBezTo>
                  <a:cubicBezTo>
                    <a:pt x="965" y="96"/>
                    <a:pt x="893" y="0"/>
                    <a:pt x="7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86" name="Google Shape;12895;p89"/>
          <p:cNvGrpSpPr/>
          <p:nvPr/>
        </p:nvGrpSpPr>
        <p:grpSpPr>
          <a:xfrm rot="0">
            <a:off x="13962364" y="8560912"/>
            <a:ext cx="2083043" cy="1421564"/>
            <a:chOff x="2278533" y="2937377"/>
            <a:chExt cx="346788" cy="254704"/>
          </a:xfrm>
        </p:grpSpPr>
        <p:sp>
          <p:nvSpPr>
            <p:cNvPr id="87" name="Google Shape;12896;p89"/>
            <p:cNvSpPr/>
            <p:nvPr/>
          </p:nvSpPr>
          <p:spPr>
            <a:xfrm>
              <a:off x="2317557" y="2958607"/>
              <a:ext cx="270619" cy="184200"/>
            </a:xfrm>
            <a:custGeom>
              <a:avLst/>
              <a:gdLst/>
              <a:rect l="l" t="t" r="r" b="b"/>
              <a:pathLst>
                <a:path w="8502" h="5787" extrusionOk="0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88" name="Google Shape;12897;p89"/>
            <p:cNvSpPr/>
            <p:nvPr/>
          </p:nvSpPr>
          <p:spPr>
            <a:xfrm>
              <a:off x="2278533" y="2937377"/>
              <a:ext cx="346788" cy="254704"/>
            </a:xfrm>
            <a:custGeom>
              <a:avLst/>
              <a:gdLst/>
              <a:rect l="l" t="t" r="r" b="b"/>
              <a:pathLst>
                <a:path w="10895" h="8002" extrusionOk="0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90" name="화살표 89"/>
          <p:cNvCxnSpPr>
            <a:stCxn id="43" idx="2"/>
            <a:endCxn id="47" idx="0"/>
          </p:cNvCxnSpPr>
          <p:nvPr/>
        </p:nvCxnSpPr>
        <p:spPr>
          <a:xfrm rot="10800000" flipV="1">
            <a:off x="2982055" y="7260552"/>
            <a:ext cx="6161944" cy="226827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화살표 90"/>
          <p:cNvCxnSpPr>
            <a:stCxn id="43" idx="2"/>
            <a:endCxn id="51" idx="0"/>
          </p:cNvCxnSpPr>
          <p:nvPr/>
        </p:nvCxnSpPr>
        <p:spPr>
          <a:xfrm rot="10800000" flipV="1">
            <a:off x="7064942" y="7260552"/>
            <a:ext cx="2079058" cy="226826"/>
          </a:xfrm>
          <a:prstGeom prst="straightConnector1">
            <a:avLst/>
          </a:prstGeom>
          <a:noFill/>
          <a:ln w="38100" cap="flat" cmpd="sng" algn="ctr">
            <a:solidFill>
              <a:srgbClr val="0000ff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92" name="화살표 91"/>
          <p:cNvCxnSpPr>
            <a:stCxn id="43" idx="2"/>
            <a:endCxn id="54" idx="0"/>
          </p:cNvCxnSpPr>
          <p:nvPr/>
        </p:nvCxnSpPr>
        <p:spPr>
          <a:xfrm>
            <a:off x="9144000" y="7260552"/>
            <a:ext cx="2079436" cy="226828"/>
          </a:xfrm>
          <a:prstGeom prst="straightConnector1">
            <a:avLst/>
          </a:prstGeom>
          <a:noFill/>
          <a:ln w="38100" cap="flat" cmpd="sng" algn="ctr">
            <a:solidFill>
              <a:srgbClr val="0000ff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93" name="화살표 92"/>
          <p:cNvCxnSpPr>
            <a:stCxn id="43" idx="2"/>
            <a:endCxn id="58" idx="0"/>
          </p:cNvCxnSpPr>
          <p:nvPr/>
        </p:nvCxnSpPr>
        <p:spPr>
          <a:xfrm>
            <a:off x="9144000" y="7260552"/>
            <a:ext cx="5859886" cy="226828"/>
          </a:xfrm>
          <a:prstGeom prst="straightConnector1">
            <a:avLst/>
          </a:prstGeom>
          <a:noFill/>
          <a:ln w="38100" cap="flat" cmpd="sng" algn="ctr">
            <a:solidFill>
              <a:srgbClr val="0000ff">
                <a:alpha val="100000"/>
              </a:srgbClr>
            </a:solidFill>
            <a:prstDash val="solid"/>
            <a:tailEnd type="arrow"/>
          </a:ln>
        </p:spPr>
      </p:cxn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07208" y="3933756"/>
            <a:ext cx="3025140" cy="69342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01518" y="4723218"/>
            <a:ext cx="2636520" cy="571500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34300" y="3782538"/>
            <a:ext cx="2617736" cy="672521"/>
          </a:xfrm>
          <a:prstGeom prst="rect">
            <a:avLst/>
          </a:prstGeom>
        </p:spPr>
      </p:pic>
      <p:sp>
        <p:nvSpPr>
          <p:cNvPr id="44" name="모서리가 둥근 직사각형 43"/>
          <p:cNvSpPr/>
          <p:nvPr/>
        </p:nvSpPr>
        <p:spPr>
          <a:xfrm>
            <a:off x="7075139" y="6081141"/>
            <a:ext cx="4137723" cy="997858"/>
          </a:xfrm>
          <a:prstGeom prst="roundRect">
            <a:avLst>
              <a:gd name="adj" fmla="val 2343"/>
            </a:avLst>
          </a:prstGeom>
          <a:solidFill>
            <a:schemeClr val="lt1">
              <a:alpha val="100000"/>
            </a:schemeClr>
          </a:solidFill>
          <a:ln w="254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500" b="1" i="0" u="none" strike="noStrike" kern="1200" cap="none" spc="0" normalizeH="0" baseline="0" mc:Ignorable="hp" hp:hslEmbossed="0">
                <a:solidFill>
                  <a:srgbClr val="182de9"/>
                </a:solidFill>
                <a:latin typeface="Calibri"/>
                <a:ea typeface="맑은 고딕"/>
                <a:cs typeface="맑은 고딕"/>
              </a:rPr>
              <a:t>디지털집현전</a:t>
            </a:r>
            <a:endParaRPr xmlns:mc="http://schemas.openxmlformats.org/markup-compatibility/2006" xmlns:hp="http://schemas.haansoft.com/office/presentation/8.0" kumimoji="0" lang="ko-KR" altLang="en-US" sz="3500" b="1" i="0" u="none" strike="noStrike" kern="1200" cap="none" spc="0" normalizeH="0" baseline="0" mc:Ignorable="hp" hp:hslEmbossed="0">
              <a:solidFill>
                <a:schemeClr val="tx1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chemeClr val="tx1"/>
                </a:solidFill>
                <a:latin typeface="Calibri"/>
                <a:ea typeface="맑은 고딕"/>
                <a:cs typeface="맑은 고딕"/>
              </a:rPr>
              <a:t>개인 맞춤형 서비스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chemeClr val="tx1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26948" y="4407370"/>
            <a:ext cx="1837212" cy="962956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992782" y="4614237"/>
            <a:ext cx="2235876" cy="660599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017142" y="3872796"/>
            <a:ext cx="2266183" cy="881751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746637" y="4533309"/>
            <a:ext cx="342900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0">
            <a:off x="-106109" y="-115661"/>
            <a:ext cx="18500216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w="sm" len="sm"/>
            <a:tailEnd w="sm" len="sm"/>
          </a:ln>
        </p:spPr>
        <p:txBody>
          <a:bodyPr wrap="square"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551507" y="1017814"/>
            <a:ext cx="6609576" cy="83003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altLang="ko-KR" sz="5500" b="1" spc="-220">
                <a:solidFill>
                  <a:srgbClr val="1fa1e4"/>
                </a:solidFill>
                <a:ea typeface="Gothic A1 Bold Bold"/>
              </a:rPr>
              <a:t>2.1</a:t>
            </a:r>
            <a:r>
              <a:rPr lang="ko-KR" altLang="en-US" sz="5500" b="1" spc="-220">
                <a:solidFill>
                  <a:srgbClr val="1fa1e4"/>
                </a:solidFill>
                <a:ea typeface="Gothic A1 Bold Bold"/>
              </a:rPr>
              <a:t> 개발배경</a:t>
            </a:r>
            <a:endParaRPr lang="ko-KR" altLang="en-US" sz="5500" b="1" spc="-22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27" name="그룹 26"/>
          <p:cNvGrpSpPr/>
          <p:nvPr/>
        </p:nvGrpSpPr>
        <p:grpSpPr>
          <a:xfrm rot="0">
            <a:off x="1094179" y="785522"/>
            <a:ext cx="1462313" cy="1191924"/>
            <a:chOff x="1094179" y="785522"/>
            <a:chExt cx="1462313" cy="1191924"/>
          </a:xfrm>
        </p:grpSpPr>
        <p:grpSp>
          <p:nvGrpSpPr>
            <p:cNvPr id="28" name="Group 16"/>
            <p:cNvGrpSpPr/>
            <p:nvPr/>
          </p:nvGrpSpPr>
          <p:grpSpPr>
            <a:xfrm rot="0">
              <a:off x="1170721" y="785522"/>
              <a:ext cx="1205977" cy="1191924"/>
              <a:chOff x="1813" y="0"/>
              <a:chExt cx="809173" cy="812800"/>
            </a:xfrm>
          </p:grpSpPr>
          <p:sp>
            <p:nvSpPr>
              <p:cNvPr id="29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30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31" name="TextBox 19"/>
            <p:cNvSpPr txBox="1"/>
            <p:nvPr/>
          </p:nvSpPr>
          <p:spPr>
            <a:xfrm>
              <a:off x="1094179" y="1075453"/>
              <a:ext cx="1462312" cy="73172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1.1</a:t>
              </a:r>
              <a:endParaRPr xmlns:mc="http://schemas.openxmlformats.org/markup-compatibility/2006" xmlns:hp="http://schemas.haansoft.com/office/presentation/8.0" kumimoji="0" lang="en-US" altLang="ko-KR" sz="4799" b="1" i="0" u="none" strike="noStrike" kern="1200" cap="none" spc="47" normalizeH="0" baseline="0" mc:Ignorable="hp" hp:hslEmbossed="0">
                <a:solidFill>
                  <a:srgbClr val="ffffff"/>
                </a:solidFill>
                <a:latin typeface="Montserrat Extra-Bold"/>
              </a:endParaRPr>
            </a:p>
          </p:txBody>
        </p:sp>
      </p:grpSp>
      <p:sp>
        <p:nvSpPr>
          <p:cNvPr id="38" name="직사각형 3"/>
          <p:cNvSpPr/>
          <p:nvPr/>
        </p:nvSpPr>
        <p:spPr>
          <a:xfrm>
            <a:off x="978228" y="3794961"/>
            <a:ext cx="4571807" cy="4357157"/>
          </a:xfrm>
          <a:prstGeom prst="rect">
            <a:avLst/>
          </a:prstGeom>
          <a:solidFill>
            <a:schemeClr val="bg1"/>
          </a:solidFill>
          <a:ln>
            <a:solidFill>
              <a:srgbClr val="0b3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39" name="그림 15"/>
          <p:cNvPicPr>
            <a:picLocks noChangeAspect="1"/>
          </p:cNvPicPr>
          <p:nvPr/>
        </p:nvPicPr>
        <p:blipFill rotWithShape="1">
          <a:blip r:embed="rId3"/>
          <a:srcRect t="28270" b="20700"/>
          <a:stretch>
            <a:fillRect/>
          </a:stretch>
        </p:blipFill>
        <p:spPr>
          <a:xfrm>
            <a:off x="1053837" y="4654175"/>
            <a:ext cx="2399300" cy="1248681"/>
          </a:xfrm>
          <a:prstGeom prst="rect">
            <a:avLst/>
          </a:prstGeom>
        </p:spPr>
      </p:pic>
      <p:pic>
        <p:nvPicPr>
          <p:cNvPr id="40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2152" y="6229251"/>
            <a:ext cx="2201824" cy="1135808"/>
          </a:xfrm>
          <a:prstGeom prst="rect">
            <a:avLst/>
          </a:prstGeom>
        </p:spPr>
      </p:pic>
      <p:sp>
        <p:nvSpPr>
          <p:cNvPr id="42" name="TextBox 6"/>
          <p:cNvSpPr txBox="1"/>
          <p:nvPr/>
        </p:nvSpPr>
        <p:spPr>
          <a:xfrm>
            <a:off x="1583100" y="3615578"/>
            <a:ext cx="1967786" cy="465439"/>
          </a:xfrm>
          <a:prstGeom prst="rect">
            <a:avLst/>
          </a:prstGeom>
          <a:solidFill>
            <a:schemeClr val="lt1"/>
          </a:solidFill>
          <a:ln w="28575">
            <a:solidFill>
              <a:srgbClr val="0b3b7b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 b="1"/>
              <a:t>연계 기관</a:t>
            </a:r>
            <a:endParaRPr lang="ko-KR" altLang="en-US" sz="2500" b="1"/>
          </a:p>
        </p:txBody>
      </p:sp>
      <p:sp>
        <p:nvSpPr>
          <p:cNvPr id="43" name="TextBox 21"/>
          <p:cNvSpPr txBox="1"/>
          <p:nvPr/>
        </p:nvSpPr>
        <p:spPr>
          <a:xfrm>
            <a:off x="3508592" y="4768722"/>
            <a:ext cx="2324842" cy="2931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 b="1"/>
              <a:t>1. </a:t>
            </a:r>
            <a:r>
              <a:rPr lang="ko-KR" altLang="en-US" sz="1700" b="1"/>
              <a:t>문화체육관광부</a:t>
            </a:r>
            <a:endParaRPr lang="ko-KR" altLang="en-US" sz="1700" b="1"/>
          </a:p>
          <a:p>
            <a:pPr lvl="0">
              <a:defRPr/>
            </a:pPr>
            <a:r>
              <a:rPr lang="en-US" altLang="ko-KR" sz="1700"/>
              <a:t>  1) </a:t>
            </a:r>
            <a:r>
              <a:rPr lang="ko-KR" altLang="en-US" sz="1700"/>
              <a:t>정책 브리핑</a:t>
            </a:r>
            <a:endParaRPr lang="ko-KR" altLang="en-US" sz="1700"/>
          </a:p>
          <a:p>
            <a:pPr marL="679200" lvl="1" indent="-222000">
              <a:buAutoNum type="circleNumDbPlain"/>
              <a:defRPr/>
            </a:pPr>
            <a:r>
              <a:rPr lang="ko-KR" altLang="en-US" sz="1700"/>
              <a:t>전문자료</a:t>
            </a:r>
            <a:endParaRPr lang="ko-KR" altLang="en-US" sz="1700"/>
          </a:p>
          <a:p>
            <a:pPr marL="679200" lvl="1" indent="-222000">
              <a:buAutoNum type="circleNumDbPlain"/>
              <a:defRPr/>
            </a:pPr>
            <a:r>
              <a:rPr lang="ko-KR" altLang="en-US" sz="1700"/>
              <a:t>정책뉴스</a:t>
            </a:r>
            <a:endParaRPr lang="ko-KR" altLang="en-US" sz="1700"/>
          </a:p>
          <a:p>
            <a:pPr marL="679200" lvl="1" indent="-222000">
              <a:buAutoNum type="circleNumDbPlain"/>
              <a:defRPr/>
            </a:pPr>
            <a:r>
              <a:rPr lang="ko-KR" altLang="en-US" sz="1700"/>
              <a:t>보도자료</a:t>
            </a:r>
            <a:endParaRPr lang="ko-KR" altLang="en-US" sz="1700"/>
          </a:p>
          <a:p>
            <a:pPr lvl="0">
              <a:defRPr/>
            </a:pPr>
            <a:endParaRPr lang="ko-KR" altLang="en-US" sz="1700"/>
          </a:p>
          <a:p>
            <a:pPr lvl="0">
              <a:defRPr/>
            </a:pPr>
            <a:endParaRPr lang="ko-KR" altLang="en-US" sz="1700"/>
          </a:p>
          <a:p>
            <a:pPr lvl="0">
              <a:defRPr/>
            </a:pPr>
            <a:r>
              <a:rPr lang="en-US" altLang="ko-KR" sz="1700" b="1"/>
              <a:t>2. </a:t>
            </a:r>
            <a:r>
              <a:rPr lang="ko-KR" altLang="en-US" sz="1700" b="1"/>
              <a:t>법제처</a:t>
            </a:r>
            <a:endParaRPr lang="ko-KR" altLang="en-US" sz="1700" b="1"/>
          </a:p>
          <a:p>
            <a:pPr lvl="0">
              <a:defRPr/>
            </a:pPr>
            <a:r>
              <a:rPr lang="en-US" altLang="ko-KR" sz="1700"/>
              <a:t>  1) </a:t>
            </a:r>
            <a:r>
              <a:rPr lang="ko-KR" altLang="en-US" sz="1700"/>
              <a:t>현행법령</a:t>
            </a:r>
            <a:endParaRPr lang="ko-KR" altLang="en-US" sz="1700"/>
          </a:p>
          <a:p>
            <a:pPr lvl="0">
              <a:defRPr/>
            </a:pPr>
            <a:r>
              <a:rPr lang="en-US" altLang="ko-KR" sz="1700"/>
              <a:t>  2) </a:t>
            </a:r>
            <a:r>
              <a:rPr lang="ko-KR" altLang="en-US" sz="1700"/>
              <a:t>행정규칙</a:t>
            </a:r>
            <a:endParaRPr lang="ko-KR" altLang="en-US" sz="1700"/>
          </a:p>
          <a:p>
            <a:pPr lvl="0">
              <a:defRPr/>
            </a:pPr>
            <a:endParaRPr lang="ko-KR" altLang="en-US" sz="1700"/>
          </a:p>
        </p:txBody>
      </p:sp>
      <p:sp>
        <p:nvSpPr>
          <p:cNvPr id="44" name="TextBox 1038"/>
          <p:cNvSpPr txBox="1"/>
          <p:nvPr/>
        </p:nvSpPr>
        <p:spPr>
          <a:xfrm>
            <a:off x="978228" y="4276938"/>
            <a:ext cx="4148225" cy="29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>
              <a:defRPr/>
            </a:pPr>
            <a:r>
              <a:rPr lang="ko-KR" altLang="en-US" sz="1400"/>
              <a:t>메타데이터 수집</a:t>
            </a:r>
            <a:r>
              <a:rPr lang="en-US" altLang="ko-KR" sz="1400"/>
              <a:t> (</a:t>
            </a:r>
            <a:r>
              <a:rPr lang="ko-KR" altLang="en-US" sz="1400"/>
              <a:t>공공 </a:t>
            </a:r>
            <a:r>
              <a:rPr lang="en-US" altLang="ko-KR" sz="1400"/>
              <a:t>OpenAPI</a:t>
            </a:r>
            <a:r>
              <a:rPr lang="en-US" altLang="ko-KR" sz="1200"/>
              <a:t>)</a:t>
            </a:r>
            <a:r>
              <a:rPr lang="ko-KR" altLang="en-US" sz="1200"/>
              <a:t> </a:t>
            </a:r>
            <a:endParaRPr lang="ko-KR" altLang="en-US" sz="1200"/>
          </a:p>
        </p:txBody>
      </p:sp>
      <p:sp>
        <p:nvSpPr>
          <p:cNvPr id="49" name="직사각형 5"/>
          <p:cNvSpPr/>
          <p:nvPr/>
        </p:nvSpPr>
        <p:spPr>
          <a:xfrm>
            <a:off x="13549370" y="3828161"/>
            <a:ext cx="3684794" cy="3723017"/>
          </a:xfrm>
          <a:prstGeom prst="rect">
            <a:avLst/>
          </a:prstGeom>
          <a:solidFill>
            <a:schemeClr val="bg1"/>
          </a:solidFill>
          <a:ln>
            <a:solidFill>
              <a:srgbClr val="0b3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50" name="Picture 12" descr="HTML과 CSS"/>
          <p:cNvPicPr>
            <a:picLocks noChangeAspect="1" noChangeArrowheads="1"/>
          </p:cNvPicPr>
          <p:nvPr/>
        </p:nvPicPr>
        <p:blipFill rotWithShape="1">
          <a:blip r:embed="rId5"/>
          <a:srcRect l="4050" t="22290" r="6320" b="14940"/>
          <a:stretch>
            <a:fillRect/>
          </a:stretch>
        </p:blipFill>
        <p:spPr>
          <a:xfrm>
            <a:off x="13698466" y="4187724"/>
            <a:ext cx="3302887" cy="1469296"/>
          </a:xfrm>
          <a:prstGeom prst="rect">
            <a:avLst/>
          </a:prstGeom>
          <a:noFill/>
        </p:spPr>
      </p:pic>
      <p:sp>
        <p:nvSpPr>
          <p:cNvPr id="55" name="직사각형 9"/>
          <p:cNvSpPr/>
          <p:nvPr/>
        </p:nvSpPr>
        <p:spPr>
          <a:xfrm>
            <a:off x="7033966" y="3795267"/>
            <a:ext cx="5058785" cy="4383221"/>
          </a:xfrm>
          <a:prstGeom prst="rect">
            <a:avLst/>
          </a:prstGeom>
          <a:solidFill>
            <a:schemeClr val="bg1"/>
          </a:solidFill>
          <a:ln>
            <a:solidFill>
              <a:srgbClr val="0b3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56" name="그림 2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76913" y="4425733"/>
            <a:ext cx="1871651" cy="1705566"/>
          </a:xfrm>
          <a:prstGeom prst="rect">
            <a:avLst/>
          </a:prstGeom>
        </p:spPr>
      </p:pic>
      <p:pic>
        <p:nvPicPr>
          <p:cNvPr id="57" name="Picture 2" descr="자바(Java)가 죽었다구요? 천만에 말씀!” : 동아사이언스"/>
          <p:cNvPicPr>
            <a:picLocks noChangeAspect="1" noChangeArrowheads="1"/>
          </p:cNvPicPr>
          <p:nvPr/>
        </p:nvPicPr>
        <p:blipFill rotWithShape="1">
          <a:blip r:embed="rId7"/>
          <a:srcRect l="7470" r="9830"/>
          <a:stretch>
            <a:fillRect/>
          </a:stretch>
        </p:blipFill>
        <p:spPr>
          <a:xfrm>
            <a:off x="7187518" y="6224880"/>
            <a:ext cx="1979620" cy="1643811"/>
          </a:xfrm>
          <a:prstGeom prst="rect">
            <a:avLst/>
          </a:prstGeom>
          <a:noFill/>
        </p:spPr>
      </p:pic>
      <p:pic>
        <p:nvPicPr>
          <p:cNvPr id="58" name="그림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318356" y="6364953"/>
            <a:ext cx="2627913" cy="1503737"/>
          </a:xfrm>
          <a:prstGeom prst="rect">
            <a:avLst/>
          </a:prstGeom>
        </p:spPr>
      </p:pic>
      <p:pic>
        <p:nvPicPr>
          <p:cNvPr id="59" name="Picture 10" descr="Django, 래, 로고 아이콘 에 Devicon"/>
          <p:cNvPicPr>
            <a:picLocks noChangeAspect="1" noChangeArrowheads="1"/>
          </p:cNvPicPr>
          <p:nvPr/>
        </p:nvPicPr>
        <p:blipFill rotWithShape="1">
          <a:blip r:embed="rId9"/>
          <a:srcRect t="29160" r="1050" b="28310"/>
          <a:stretch>
            <a:fillRect/>
          </a:stretch>
        </p:blipFill>
        <p:spPr>
          <a:xfrm>
            <a:off x="9464837" y="4741098"/>
            <a:ext cx="2508873" cy="1173545"/>
          </a:xfrm>
          <a:prstGeom prst="rect">
            <a:avLst/>
          </a:prstGeom>
          <a:noFill/>
        </p:spPr>
      </p:pic>
      <p:cxnSp>
        <p:nvCxnSpPr>
          <p:cNvPr id="60" name="직선 연결선 1023"/>
          <p:cNvCxnSpPr/>
          <p:nvPr/>
        </p:nvCxnSpPr>
        <p:spPr>
          <a:xfrm rot="16200000">
            <a:off x="9338343" y="3824097"/>
            <a:ext cx="4839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1027"/>
          <p:cNvSpPr txBox="1"/>
          <p:nvPr/>
        </p:nvSpPr>
        <p:spPr>
          <a:xfrm>
            <a:off x="5136723" y="3932205"/>
            <a:ext cx="2375794" cy="36166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/>
              <a:t>HTTPS URI (key,page)</a:t>
            </a:r>
            <a:endParaRPr lang="en-US" altLang="ko-KR" b="1"/>
          </a:p>
        </p:txBody>
      </p:sp>
      <p:sp>
        <p:nvSpPr>
          <p:cNvPr id="65" name="TextBox 1029"/>
          <p:cNvSpPr txBox="1"/>
          <p:nvPr/>
        </p:nvSpPr>
        <p:spPr>
          <a:xfrm>
            <a:off x="5136724" y="8393136"/>
            <a:ext cx="2451403" cy="358434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/>
              <a:t>HTTPS URI (key,page)</a:t>
            </a:r>
            <a:endParaRPr lang="en-US" altLang="ko-KR" b="1"/>
          </a:p>
        </p:txBody>
      </p:sp>
      <p:sp>
        <p:nvSpPr>
          <p:cNvPr id="66" name="TextBox 1031"/>
          <p:cNvSpPr txBox="1"/>
          <p:nvPr/>
        </p:nvSpPr>
        <p:spPr>
          <a:xfrm>
            <a:off x="4834287" y="8762468"/>
            <a:ext cx="3207494" cy="369332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/>
              <a:t>XML, JSON</a:t>
            </a:r>
            <a:r>
              <a:rPr lang="ko-KR" altLang="en-US" b="1"/>
              <a:t>형식</a:t>
            </a:r>
            <a:r>
              <a:rPr lang="en-US" altLang="ko-KR" b="1"/>
              <a:t>dml Data</a:t>
            </a:r>
            <a:r>
              <a:rPr lang="ko-KR" altLang="en-US" b="1"/>
              <a:t>반환</a:t>
            </a:r>
            <a:endParaRPr lang="ko-KR" altLang="en-US" b="1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10"/>
          <a:srcRect l="11810" t="14000" r="-830" b="13500"/>
          <a:stretch>
            <a:fillRect/>
          </a:stretch>
        </p:blipFill>
        <p:spPr>
          <a:xfrm>
            <a:off x="13939383" y="5808239"/>
            <a:ext cx="3219168" cy="1508046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5514768" y="3388751"/>
            <a:ext cx="1556791" cy="543454"/>
          </a:xfrm>
          <a:prstGeom prst="rect">
            <a:avLst/>
          </a:prstGeom>
          <a:solidFill>
            <a:schemeClr val="lt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23225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request</a:t>
            </a:r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5331635" y="7849682"/>
            <a:ext cx="1876930" cy="543454"/>
          </a:xfrm>
          <a:prstGeom prst="rect">
            <a:avLst/>
          </a:prstGeom>
          <a:solidFill>
            <a:schemeClr val="lt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defTabSz="23225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response</a:t>
            </a:r>
            <a:endParaRPr lang="ko-KR" altLang="en-US"/>
          </a:p>
        </p:txBody>
      </p:sp>
      <p:sp>
        <p:nvSpPr>
          <p:cNvPr id="72" name="TextBox 6"/>
          <p:cNvSpPr txBox="1"/>
          <p:nvPr/>
        </p:nvSpPr>
        <p:spPr>
          <a:xfrm>
            <a:off x="14076509" y="3615578"/>
            <a:ext cx="1404743" cy="465439"/>
          </a:xfrm>
          <a:prstGeom prst="rect">
            <a:avLst/>
          </a:prstGeom>
          <a:solidFill>
            <a:schemeClr val="lt1"/>
          </a:solidFill>
          <a:ln w="28575">
            <a:solidFill>
              <a:srgbClr val="0b3b7b"/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화면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4" name="오른쪽 화살표 73"/>
          <p:cNvSpPr/>
          <p:nvPr/>
        </p:nvSpPr>
        <p:spPr>
          <a:xfrm>
            <a:off x="5833434" y="4598495"/>
            <a:ext cx="825321" cy="4346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3b7b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5" name="오른쪽 화살표 74"/>
          <p:cNvSpPr/>
          <p:nvPr/>
        </p:nvSpPr>
        <p:spPr>
          <a:xfrm>
            <a:off x="12470796" y="4598495"/>
            <a:ext cx="825321" cy="4346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3b7b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6" name="오른쪽 화살표 75"/>
          <p:cNvSpPr/>
          <p:nvPr/>
        </p:nvSpPr>
        <p:spPr>
          <a:xfrm rot="10800000">
            <a:off x="12470796" y="6899211"/>
            <a:ext cx="825321" cy="4346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3b7b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7" name="오른쪽 화살표 76"/>
          <p:cNvSpPr/>
          <p:nvPr/>
        </p:nvSpPr>
        <p:spPr>
          <a:xfrm rot="10800000">
            <a:off x="5833434" y="7116533"/>
            <a:ext cx="825321" cy="4346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3b7b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9" name="직사각형 1037"/>
          <p:cNvSpPr/>
          <p:nvPr/>
        </p:nvSpPr>
        <p:spPr>
          <a:xfrm>
            <a:off x="13549370" y="7990038"/>
            <a:ext cx="3684794" cy="1841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80" name="Picture 2" descr="Amazon RDS for MySQL – Amazon Web Services(AWS)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13803990" y="8292113"/>
            <a:ext cx="3197363" cy="1317708"/>
          </a:xfrm>
          <a:prstGeom prst="rect">
            <a:avLst/>
          </a:prstGeom>
          <a:noFill/>
        </p:spPr>
      </p:pic>
      <p:cxnSp>
        <p:nvCxnSpPr>
          <p:cNvPr id="81" name="직선 연결선 1042"/>
          <p:cNvCxnSpPr/>
          <p:nvPr/>
        </p:nvCxnSpPr>
        <p:spPr>
          <a:xfrm>
            <a:off x="11742627" y="8753050"/>
            <a:ext cx="89167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1043"/>
          <p:cNvSpPr txBox="1"/>
          <p:nvPr/>
        </p:nvSpPr>
        <p:spPr>
          <a:xfrm>
            <a:off x="14076509" y="7774073"/>
            <a:ext cx="642632" cy="469396"/>
          </a:xfrm>
          <a:prstGeom prst="rect">
            <a:avLst/>
          </a:prstGeom>
          <a:solidFill>
            <a:srgbClr val="ffffff"/>
          </a:solidFill>
          <a:ln w="28575">
            <a:solidFill>
              <a:srgbClr val="0b3b7b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b="1"/>
              <a:t> DB</a:t>
            </a:r>
            <a:endParaRPr lang="ko-KR" altLang="en-US" sz="2500" b="1"/>
          </a:p>
        </p:txBody>
      </p:sp>
      <p:sp>
        <p:nvSpPr>
          <p:cNvPr id="83" name="오른쪽 화살표 82"/>
          <p:cNvSpPr/>
          <p:nvPr/>
        </p:nvSpPr>
        <p:spPr>
          <a:xfrm rot="1305388">
            <a:off x="12301697" y="8597432"/>
            <a:ext cx="1074476" cy="4505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3b7b">
              <a:alpha val="10000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692994" y="2283045"/>
            <a:ext cx="4902012" cy="800552"/>
          </a:xfrm>
          <a:prstGeom prst="rect">
            <a:avLst/>
          </a:prstGeom>
          <a:solidFill>
            <a:srgbClr val="1fa1e4">
              <a:alpha val="100000"/>
            </a:srgbClr>
          </a:solidFill>
          <a:ln w="25400" cap="flat" cmpd="sng" algn="ctr">
            <a:solidFill>
              <a:srgbClr val="16438c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아키텍쳐</a:t>
            </a:r>
            <a:endParaRPr xmlns:mc="http://schemas.openxmlformats.org/markup-compatibility/2006" xmlns:hp="http://schemas.haansoft.com/office/presentation/8.0" kumimoji="0" lang="ko-KR" altLang="en-US" sz="40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0">
            <a:off x="-106109" y="-115661"/>
            <a:ext cx="18500216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lvl="0" algn="ctr">
                <a:lnSpc>
                  <a:spcPts val="3249"/>
                </a:lnSpc>
                <a:defRPr/>
              </a:pPr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036427" y="4876298"/>
            <a:ext cx="10005075" cy="8350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  <a:defRPr/>
            </a:pPr>
            <a:r>
              <a:rPr lang="en-US" altLang="ko-KR" sz="10000" b="1" spc="-220">
                <a:solidFill>
                  <a:srgbClr val="1fa1e4"/>
                </a:solidFill>
                <a:ea typeface="Gothic A1 Bold Bold"/>
              </a:rPr>
              <a:t>2.1</a:t>
            </a:r>
            <a:r>
              <a:rPr lang="ko-KR" altLang="en-US" sz="10000" b="1" spc="-220">
                <a:solidFill>
                  <a:srgbClr val="1fa1e4"/>
                </a:solidFill>
                <a:ea typeface="Gothic A1 Bold Bold"/>
              </a:rPr>
              <a:t> 요구사항 분석</a:t>
            </a:r>
            <a:endParaRPr lang="ko-KR" altLang="en-US" sz="10000" b="1" spc="-220">
              <a:solidFill>
                <a:srgbClr val="1fa1e4"/>
              </a:solidFill>
              <a:ea typeface="Gothic A1 Bold Bold"/>
            </a:endParaRPr>
          </a:p>
        </p:txBody>
      </p:sp>
      <p:grpSp>
        <p:nvGrpSpPr>
          <p:cNvPr id="21" name="그룹 20"/>
          <p:cNvGrpSpPr/>
          <p:nvPr/>
        </p:nvGrpSpPr>
        <p:grpSpPr>
          <a:xfrm rot="0">
            <a:off x="3977903" y="3933756"/>
            <a:ext cx="2948749" cy="2403511"/>
            <a:chOff x="1056685" y="785522"/>
            <a:chExt cx="1462312" cy="1191923"/>
          </a:xfrm>
        </p:grpSpPr>
        <p:grpSp>
          <p:nvGrpSpPr>
            <p:cNvPr id="22" name="Group 16"/>
            <p:cNvGrpSpPr/>
            <p:nvPr/>
          </p:nvGrpSpPr>
          <p:grpSpPr>
            <a:xfrm rot="0">
              <a:off x="1170722" y="785522"/>
              <a:ext cx="1205977" cy="1191923"/>
              <a:chOff x="1813" y="0"/>
              <a:chExt cx="809173" cy="812800"/>
            </a:xfrm>
          </p:grpSpPr>
          <p:sp>
            <p:nvSpPr>
              <p:cNvPr id="23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a1e4">
                  <a:alpha val="100000"/>
                </a:srgbClr>
              </a:solidFill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0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24" name="TextBox 1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anchor="ctr"/>
              <a:p>
                <a:pPr marL="0" lvl="0" indent="0" algn="ctr" defTabSz="914400" rtl="0" eaLnBrk="1" latinLnBrk="0" hangingPunct="1">
                  <a:lnSpc>
                    <a:spcPts val="3249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0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25" name="TextBox 19"/>
            <p:cNvSpPr txBox="1"/>
            <p:nvPr/>
          </p:nvSpPr>
          <p:spPr>
            <a:xfrm>
              <a:off x="1056685" y="1307233"/>
              <a:ext cx="1462312" cy="362173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p>
              <a:pPr marL="0" lvl="0" indent="0" algn="ctr" defTabSz="914400" rtl="0" eaLnBrk="1" latinLnBrk="0" hangingPunct="1">
                <a:lnSpc>
                  <a:spcPts val="5759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0000" b="1" i="0" u="none" strike="noStrike" kern="1200" cap="none" spc="47" normalizeH="0" baseline="0" mc:Ignorable="hp" hp:hslEmbossed="0">
                  <a:solidFill>
                    <a:srgbClr val="ffffff"/>
                  </a:solidFill>
                  <a:latin typeface="Montserrat Extra-Bold"/>
                </a:rPr>
                <a:t>1.2</a:t>
              </a:r>
              <a:endParaRPr xmlns:mc="http://schemas.openxmlformats.org/markup-compatibility/2006" xmlns:hp="http://schemas.haansoft.com/office/presentation/8.0" kumimoji="0" lang="en-US" altLang="ko-KR" sz="10000" b="1" i="0" u="none" strike="noStrike" kern="1200" cap="none" spc="47" normalizeH="0" baseline="0" mc:Ignorable="hp" hp:hslEmbossed="0">
                <a:solidFill>
                  <a:srgbClr val="ffffff"/>
                </a:solidFill>
                <a:latin typeface="Montserrat Extra-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880</ep:Words>
  <ep:PresentationFormat>On-screen Show (4:3)</ep:PresentationFormat>
  <ep:Paragraphs>270</ep:Paragraphs>
  <ep:Slides>46</ep:Slides>
  <ep:Notes>12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ep:HeadingPairs>
  <ep:TitlesOfParts>
    <vt:vector size="4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helen</cp:lastModifiedBy>
  <dcterms:modified xsi:type="dcterms:W3CDTF">2022-12-20T02:48:49.172</dcterms:modified>
  <cp:revision>545</cp:revision>
  <dc:title>하늘색 테마의 온라인 쇼핑몰 보고서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